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6"/>
  </p:notesMasterIdLst>
  <p:sldIdLst>
    <p:sldId id="256" r:id="rId3"/>
    <p:sldId id="25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792" y="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F74E9-A707-46CC-925A-0D5A01AEB7CA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E2EDB-2864-4FEF-B1BC-AD07B00EF0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297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F226E6E-90E8-49D6-8416-53EED47FEBC9}" type="datetime1">
              <a:rPr lang="en-US" altLang="zh-TW" smtClean="0"/>
              <a:t>11/25/2024</a:t>
            </a:fld>
            <a:endParaRPr 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EA21FB4-93D4-4E4C-B567-55A1220CBE5F}" type="datetime1">
              <a:rPr lang="en-US" altLang="zh-TW" smtClean="0"/>
              <a:t>11/25/2024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9307F9-A046-4860-902C-64784D5E91F4}" type="datetime1">
              <a:rPr lang="en-US" altLang="zh-TW" smtClean="0"/>
              <a:t>11/25/2024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0DFD053-5109-4A9C-83C0-81853F933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EBEFAD-C35E-4D04-BCD0-9D16E1731E65}" type="datetimeFigureOut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2024/11/25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36EF2B5-3D8D-4448-BD42-E01B672C7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9493BDC-5C5E-4EDA-93FB-C8D69DFA6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22CF19-A55C-4535-B0EB-AC471868837E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7708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0DFD053-5109-4A9C-83C0-81853F933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546583-4853-4D51-94A5-3755F7BA5039}" type="datetimeFigureOut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2024/11/25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36EF2B5-3D8D-4448-BD42-E01B672C7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9493BDC-5C5E-4EDA-93FB-C8D69DFA6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8F48BD-4A7E-4179-BF5E-C198272672A4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40169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0DFD053-5109-4A9C-83C0-81853F933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D8EFE8-1186-4DAA-9CC2-0DCC5327CD92}" type="datetimeFigureOut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2024/11/25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36EF2B5-3D8D-4448-BD42-E01B672C7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9493BDC-5C5E-4EDA-93FB-C8D69DFA6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9EE3611-047F-4E63-880E-081FEAF483D1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01081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20DFD053-5109-4A9C-83C0-81853F933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8688CB-71B3-4A3D-99D4-A65C2FF28A20}" type="datetimeFigureOut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2024/11/25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336EF2B5-3D8D-4448-BD42-E01B672C7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79493BDC-5C5E-4EDA-93FB-C8D69DFA6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2B657A-6AAF-4B49-BE72-12EB8D147D3F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99839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20DFD053-5109-4A9C-83C0-81853F933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1DE07F-CF19-46E6-85FA-B3FAAE156287}" type="datetimeFigureOut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2024/11/25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336EF2B5-3D8D-4448-BD42-E01B672C7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79493BDC-5C5E-4EDA-93FB-C8D69DFA6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81F1A3-BEC1-4116-9230-7D9FE04AA91F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140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20DFD053-5109-4A9C-83C0-81853F933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771250-8A44-4EA8-9C69-6DE4EBE2E7A3}" type="datetimeFigureOut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2024/11/25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336EF2B5-3D8D-4448-BD42-E01B672C7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79493BDC-5C5E-4EDA-93FB-C8D69DFA6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26A29B-378A-492B-B3AC-F584C62A389C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21391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20DFD053-5109-4A9C-83C0-81853F933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60BFA7-F18F-44B0-AC39-C44A06A2A6EF}" type="datetimeFigureOut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2024/11/25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336EF2B5-3D8D-4448-BD42-E01B672C7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79493BDC-5C5E-4EDA-93FB-C8D69DFA6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861F43-3936-4CBF-AF83-5F7E5852F4CB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42580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20DFD053-5109-4A9C-83C0-81853F933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5BD5F0-D4E5-46DA-8372-7C404F354496}" type="datetimeFigureOut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2024/11/25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336EF2B5-3D8D-4448-BD42-E01B672C7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79493BDC-5C5E-4EDA-93FB-C8D69DFA6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E893F8B-F58E-4A81-B150-D0EE347D9354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2160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625181C-98A4-42D1-90C7-9DA554532BB4}" type="datetime1">
              <a:rPr lang="en-US" altLang="zh-TW" smtClean="0"/>
              <a:t>11/25/2024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20DFD053-5109-4A9C-83C0-81853F933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44E879-20FF-457D-8E50-1F086DB3ED6E}" type="datetimeFigureOut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2024/11/25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336EF2B5-3D8D-4448-BD42-E01B672C7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79493BDC-5C5E-4EDA-93FB-C8D69DFA6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5E023A-9FD3-4461-A468-65D0177D04BE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88451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0DFD053-5109-4A9C-83C0-81853F933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94E817-67CE-47AD-8750-91D017FC9B5D}" type="datetimeFigureOut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2024/11/25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36EF2B5-3D8D-4448-BD42-E01B672C7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9493BDC-5C5E-4EDA-93FB-C8D69DFA6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C74CBB3-D4A2-496B-958E-86EFEA386F4F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56321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0DFD053-5109-4A9C-83C0-81853F933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36ED8B-A491-4A8F-ABF7-51E29AA9EC62}" type="datetimeFigureOut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2024/11/25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36EF2B5-3D8D-4448-BD42-E01B672C7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9493BDC-5C5E-4EDA-93FB-C8D69DFA6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4F2CC77-70C0-4902-A8FD-D5846F3BBBF7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492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6A0AF7E-4511-4474-8178-CA3303A00037}" type="datetime1">
              <a:rPr lang="en-US" altLang="zh-TW" smtClean="0"/>
              <a:t>11/25/2024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16F02A0F-F422-4ECA-9D4F-949FE7EBABB1}" type="datetime1">
              <a:rPr lang="en-US" altLang="zh-TW" smtClean="0"/>
              <a:t>11/25/2024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8F81773E-E744-4C4E-8415-C559826B2DB1}" type="datetime1">
              <a:rPr lang="en-US" altLang="zh-TW" smtClean="0"/>
              <a:t>11/25/2024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BD96DEA-57A5-4379-BB3A-E3CFD84B69B0}" type="datetime1">
              <a:rPr lang="en-US" altLang="zh-TW" smtClean="0"/>
              <a:t>11/25/2024</a:t>
            </a:fld>
            <a:endParaRPr 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3551B7A2-DD8D-4EF9-9572-F52388B59204}" type="datetime1">
              <a:rPr lang="en-US" altLang="zh-TW" smtClean="0"/>
              <a:t>11/25/2024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83A86F09-45E0-4CDC-BE31-7D899A4AA065}" type="datetime1">
              <a:rPr lang="en-US" altLang="zh-TW" smtClean="0"/>
              <a:t>11/25/2024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0875264" y="6422065"/>
            <a:ext cx="1016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09600" y="6422065"/>
            <a:ext cx="2844800" cy="365125"/>
          </a:xfrm>
        </p:spPr>
        <p:txBody>
          <a:bodyPr/>
          <a:lstStyle/>
          <a:p>
            <a:pPr eaLnBrk="1" latinLnBrk="0" hangingPunct="1"/>
            <a:fld id="{5A7CBB0B-2716-41D3-8E4B-C5BC14EC98D5}" type="datetime1">
              <a:rPr lang="en-US" altLang="zh-TW" smtClean="0"/>
              <a:t>11/25/2024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09600" y="6422065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C95E28E8-D12F-49BF-87F3-95D374BFD16A}" type="datetime1">
              <a:rPr lang="en-US" altLang="zh-TW" smtClean="0"/>
              <a:t>11/25/2024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165600" y="6422065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10871200" y="6422065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0DFD053-5109-4A9C-83C0-81853F933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AB55A1-9C1F-40AE-A071-65B54C58CEE1}" type="datetimeFigureOut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2024/11/25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36EF2B5-3D8D-4448-BD42-E01B672C70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9493BDC-5C5E-4EDA-93FB-C8D69DFA64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9847075-840A-441E-AFE1-E65E20EB6991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178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991544" y="3709118"/>
            <a:ext cx="8640064" cy="2301240"/>
          </a:xfrm>
        </p:spPr>
        <p:txBody>
          <a:bodyPr/>
          <a:lstStyle/>
          <a:p>
            <a:r>
              <a:rPr lang="zh-TW" altLang="en-US" dirty="0"/>
              <a:t>基底函數</a:t>
            </a:r>
            <a:br>
              <a:rPr lang="en-US" altLang="zh-TW" dirty="0"/>
            </a:br>
            <a:r>
              <a:rPr lang="en-US" altLang="zh-TW" cap="none" dirty="0"/>
              <a:t>The </a:t>
            </a:r>
            <a:r>
              <a:rPr lang="en-US" altLang="zh-TW" dirty="0"/>
              <a:t>B</a:t>
            </a:r>
            <a:r>
              <a:rPr lang="en-US" altLang="zh-TW" cap="none" dirty="0">
                <a:effectLst/>
              </a:rPr>
              <a:t>asis Set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11309800" cy="1752600"/>
          </a:xfrm>
        </p:spPr>
        <p:txBody>
          <a:bodyPr>
            <a:normAutofit/>
          </a:bodyPr>
          <a:lstStyle/>
          <a:p>
            <a:r>
              <a:rPr lang="zh-TW" altLang="en-US" sz="2400" dirty="0">
                <a:solidFill>
                  <a:srgbClr val="FFFF00"/>
                </a:solidFill>
              </a:rPr>
              <a:t>影響計算準確度的關鍵因素</a:t>
            </a:r>
            <a:endParaRPr lang="en-US" altLang="zh-TW" sz="2400" dirty="0">
              <a:solidFill>
                <a:srgbClr val="FFFF00"/>
              </a:solidFill>
            </a:endParaRPr>
          </a:p>
          <a:p>
            <a:r>
              <a:rPr lang="en-US" altLang="zh-TW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crucial factor that determines the accuracy of the calculation</a:t>
            </a:r>
            <a:r>
              <a:rPr lang="en-US" altLang="zh-TW" sz="2400" dirty="0">
                <a:solidFill>
                  <a:srgbClr val="FFFF00"/>
                </a:solidFill>
              </a:rPr>
              <a:t>  </a:t>
            </a:r>
            <a:endParaRPr lang="zh-TW" altLang="en-US" sz="2400" dirty="0">
              <a:solidFill>
                <a:srgbClr val="FFFF00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14335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10</a:t>
            </a:fld>
            <a:endParaRPr kumimoji="0"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" name="矩形 1"/>
          <p:cNvSpPr/>
          <p:nvPr/>
        </p:nvSpPr>
        <p:spPr>
          <a:xfrm>
            <a:off x="5474544" y="405042"/>
            <a:ext cx="590465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altLang="zh-TW" dirty="0"/>
              <a:t>P   3 1.00       0.000000000000</a:t>
            </a:r>
          </a:p>
          <a:p>
            <a:r>
              <a:rPr lang="nn-NO" altLang="zh-TW" dirty="0"/>
              <a:t>      0.1770000000D+02  0.6267916628D-01</a:t>
            </a:r>
          </a:p>
          <a:p>
            <a:r>
              <a:rPr lang="nn-NO" altLang="zh-TW" dirty="0"/>
              <a:t>      0.3854000000D+01  0.3335365659D+00</a:t>
            </a:r>
          </a:p>
          <a:p>
            <a:r>
              <a:rPr lang="nn-NO" altLang="zh-TW" dirty="0"/>
              <a:t>      0.1046000000D+01  0.7412396416D+00</a:t>
            </a:r>
          </a:p>
          <a:p>
            <a:r>
              <a:rPr lang="nn-NO" altLang="zh-TW" dirty="0"/>
              <a:t> P   1 1.00       0.000000000000</a:t>
            </a:r>
          </a:p>
          <a:p>
            <a:r>
              <a:rPr lang="nn-NO" altLang="zh-TW" dirty="0"/>
              <a:t>      0.2753000000D+00  0.1000000000D+01</a:t>
            </a:r>
          </a:p>
          <a:p>
            <a:r>
              <a:rPr lang="nn-NO" altLang="zh-TW" dirty="0"/>
              <a:t> P   1 1.00       0.000000000000</a:t>
            </a:r>
          </a:p>
          <a:p>
            <a:r>
              <a:rPr lang="nn-NO" altLang="zh-TW" dirty="0"/>
              <a:t>      0.6856000000D-01  0.1000000000D+01</a:t>
            </a:r>
          </a:p>
          <a:p>
            <a:r>
              <a:rPr lang="nn-NO" altLang="zh-TW" dirty="0"/>
              <a:t> D   1 1.00       0.000000000000</a:t>
            </a:r>
          </a:p>
          <a:p>
            <a:r>
              <a:rPr lang="nn-NO" altLang="zh-TW" dirty="0"/>
              <a:t>      0.1185000000D+01  0.1000000000D+01</a:t>
            </a:r>
          </a:p>
          <a:p>
            <a:r>
              <a:rPr lang="nn-NO" altLang="zh-TW" dirty="0"/>
              <a:t> D   1 1.00       0.000000000000</a:t>
            </a:r>
          </a:p>
          <a:p>
            <a:r>
              <a:rPr lang="nn-NO" altLang="zh-TW" dirty="0"/>
              <a:t>      0.3320000000D+00  0.1000000000D+01</a:t>
            </a:r>
          </a:p>
          <a:p>
            <a:r>
              <a:rPr lang="nn-NO" altLang="zh-TW" dirty="0"/>
              <a:t> ****</a:t>
            </a:r>
          </a:p>
        </p:txBody>
      </p:sp>
      <p:sp>
        <p:nvSpPr>
          <p:cNvPr id="3" name="矩形 2"/>
          <p:cNvSpPr/>
          <p:nvPr/>
        </p:nvSpPr>
        <p:spPr>
          <a:xfrm>
            <a:off x="191344" y="210306"/>
            <a:ext cx="6096000" cy="61247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dirty="0"/>
              <a:t> 2 0</a:t>
            </a:r>
          </a:p>
          <a:p>
            <a:r>
              <a:rPr lang="en-US" altLang="zh-TW" dirty="0"/>
              <a:t> S   7 1.00       0.000000000000</a:t>
            </a:r>
          </a:p>
          <a:p>
            <a:r>
              <a:rPr lang="en-US" altLang="zh-TW" dirty="0"/>
              <a:t>      0.1172000000D+05  0.7118644339D-03</a:t>
            </a:r>
          </a:p>
          <a:p>
            <a:r>
              <a:rPr lang="en-US" altLang="zh-TW" dirty="0"/>
              <a:t>      0.1759000000D+04  0.5485201992D-02</a:t>
            </a:r>
          </a:p>
          <a:p>
            <a:r>
              <a:rPr lang="en-US" altLang="zh-TW" dirty="0"/>
              <a:t>      0.4008000000D+03  0.2790992963D-01</a:t>
            </a:r>
          </a:p>
          <a:p>
            <a:r>
              <a:rPr lang="en-US" altLang="zh-TW" dirty="0"/>
              <a:t>      0.1137000000D+03  0.1051332075D+00</a:t>
            </a:r>
          </a:p>
          <a:p>
            <a:r>
              <a:rPr lang="en-US" altLang="zh-TW" dirty="0"/>
              <a:t>      0.3703000000D+02  0.2840024898D+00</a:t>
            </a:r>
          </a:p>
          <a:p>
            <a:r>
              <a:rPr lang="en-US" altLang="zh-TW" dirty="0"/>
              <a:t>      0.1327000000D+02  0.4516739459D+00</a:t>
            </a:r>
          </a:p>
          <a:p>
            <a:r>
              <a:rPr lang="en-US" altLang="zh-TW" dirty="0"/>
              <a:t>      0.5025000000D+01  0.2732081255D+00</a:t>
            </a:r>
          </a:p>
          <a:p>
            <a:r>
              <a:rPr lang="en-US" altLang="zh-TW" dirty="0"/>
              <a:t> S   7 1.00       0.000000000000</a:t>
            </a:r>
          </a:p>
          <a:p>
            <a:r>
              <a:rPr lang="en-US" altLang="zh-TW" dirty="0"/>
              <a:t>      0.1172000000D+05  0.7690300460D-05</a:t>
            </a:r>
          </a:p>
          <a:p>
            <a:r>
              <a:rPr lang="en-US" altLang="zh-TW" dirty="0"/>
              <a:t>      0.4008000000D+03  0.3134845790D-03</a:t>
            </a:r>
          </a:p>
          <a:p>
            <a:r>
              <a:rPr lang="en-US" altLang="zh-TW" dirty="0"/>
              <a:t>      0.1137000000D+03 -0.2966148530D-02</a:t>
            </a:r>
          </a:p>
          <a:p>
            <a:r>
              <a:rPr lang="en-US" altLang="zh-TW" dirty="0"/>
              <a:t>      0.3703000000D+02 -0.1087535430D-01</a:t>
            </a:r>
          </a:p>
          <a:p>
            <a:r>
              <a:rPr lang="en-US" altLang="zh-TW" dirty="0"/>
              <a:t>      0.1327000000D+02 -0.1207538168D+00</a:t>
            </a:r>
          </a:p>
          <a:p>
            <a:r>
              <a:rPr lang="en-US" altLang="zh-TW" dirty="0"/>
              <a:t>      0.5025000000D+01 -0.1062752639D+00</a:t>
            </a:r>
          </a:p>
          <a:p>
            <a:r>
              <a:rPr lang="en-US" altLang="zh-TW" dirty="0"/>
              <a:t>      0.1013000000D+01  0.1095975478D+01</a:t>
            </a:r>
          </a:p>
          <a:p>
            <a:r>
              <a:rPr lang="en-US" altLang="zh-TW" dirty="0"/>
              <a:t> S   1 1.00       0.000000000000</a:t>
            </a:r>
          </a:p>
          <a:p>
            <a:r>
              <a:rPr lang="en-US" altLang="zh-TW" dirty="0"/>
              <a:t>      0.3023000000D+00  0.1000000000D+01</a:t>
            </a:r>
          </a:p>
          <a:p>
            <a:r>
              <a:rPr lang="en-US" altLang="zh-TW" dirty="0"/>
              <a:t> S   1 1.00       0.000000000000</a:t>
            </a:r>
          </a:p>
          <a:p>
            <a:r>
              <a:rPr lang="en-US" altLang="zh-TW" dirty="0"/>
              <a:t>      0.7896000000D-01  0.1000000000D+01</a:t>
            </a:r>
          </a:p>
          <a:p>
            <a:r>
              <a:rPr lang="en-US" altLang="zh-TW" sz="1400" dirty="0"/>
              <a:t> </a:t>
            </a:r>
            <a:endParaRPr lang="zh-TW" altLang="en-US" sz="1400" dirty="0"/>
          </a:p>
        </p:txBody>
      </p:sp>
      <p:sp>
        <p:nvSpPr>
          <p:cNvPr id="7" name="矩形 6"/>
          <p:cNvSpPr/>
          <p:nvPr/>
        </p:nvSpPr>
        <p:spPr>
          <a:xfrm>
            <a:off x="5450068" y="4616546"/>
            <a:ext cx="70321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FF00"/>
                </a:solidFill>
              </a:rPr>
              <a:t>41 basis functions,    65 primitive </a:t>
            </a:r>
            <a:r>
              <a:rPr lang="en-US" altLang="zh-TW" dirty="0" err="1">
                <a:solidFill>
                  <a:srgbClr val="FFFF00"/>
                </a:solidFill>
              </a:rPr>
              <a:t>gaussians</a:t>
            </a:r>
            <a:r>
              <a:rPr lang="en-US" altLang="zh-TW" dirty="0">
                <a:solidFill>
                  <a:srgbClr val="FFFF00"/>
                </a:solidFill>
              </a:rPr>
              <a:t>,    </a:t>
            </a:r>
            <a:br>
              <a:rPr lang="en-US" altLang="zh-TW" dirty="0">
                <a:solidFill>
                  <a:srgbClr val="FFFF00"/>
                </a:solidFill>
              </a:rPr>
            </a:br>
            <a:r>
              <a:rPr lang="en-US" altLang="zh-TW" dirty="0">
                <a:solidFill>
                  <a:srgbClr val="FFFF00"/>
                </a:solidFill>
              </a:rPr>
              <a:t>43 </a:t>
            </a:r>
            <a:r>
              <a:rPr lang="en-US" altLang="zh-TW" dirty="0" err="1">
                <a:solidFill>
                  <a:srgbClr val="FFFF00"/>
                </a:solidFill>
              </a:rPr>
              <a:t>cartesian</a:t>
            </a:r>
            <a:r>
              <a:rPr lang="en-US" altLang="zh-TW" dirty="0">
                <a:solidFill>
                  <a:srgbClr val="FFFF00"/>
                </a:solidFill>
              </a:rPr>
              <a:t> basis functions</a:t>
            </a:r>
          </a:p>
          <a:p>
            <a:r>
              <a:rPr lang="en-US" altLang="zh-TW" dirty="0">
                <a:solidFill>
                  <a:srgbClr val="FFFF00"/>
                </a:solidFill>
              </a:rPr>
              <a:t>     5 alpha electrons        5 beta electrons</a:t>
            </a:r>
          </a:p>
          <a:p>
            <a:r>
              <a:rPr lang="en-US" altLang="zh-TW" dirty="0">
                <a:solidFill>
                  <a:srgbClr val="FFFF00"/>
                </a:solidFill>
              </a:rPr>
              <a:t>     nuclear repulsion energy         9.0736758041 </a:t>
            </a:r>
            <a:r>
              <a:rPr lang="en-US" altLang="zh-TW" dirty="0" err="1">
                <a:solidFill>
                  <a:srgbClr val="FFFF00"/>
                </a:solidFill>
              </a:rPr>
              <a:t>Hartrees</a:t>
            </a:r>
            <a:endParaRPr lang="zh-TW" alt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710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11</a:t>
            </a:fld>
            <a:endParaRPr kumimoji="0"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" name="標題 1"/>
          <p:cNvSpPr>
            <a:spLocks noGrp="1"/>
          </p:cNvSpPr>
          <p:nvPr>
            <p:ph type="title"/>
          </p:nvPr>
        </p:nvSpPr>
        <p:spPr>
          <a:xfrm>
            <a:off x="6096000" y="332656"/>
            <a:ext cx="8634622" cy="953913"/>
          </a:xfrm>
        </p:spPr>
        <p:txBody>
          <a:bodyPr>
            <a:noAutofit/>
          </a:bodyPr>
          <a:lstStyle/>
          <a:p>
            <a:r>
              <a:rPr lang="en-US" altLang="zh-TW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r>
              <a:rPr lang="zh-TW" altLang="en-US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Basis</a:t>
            </a:r>
            <a:r>
              <a:rPr lang="zh-TW" altLang="en-US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</a:t>
            </a:r>
            <a:endParaRPr lang="zh-TW" altLang="en-US" sz="3200" dirty="0">
              <a:solidFill>
                <a:srgbClr val="FF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07368" y="394692"/>
            <a:ext cx="6096000" cy="67403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altLang="zh-TW" dirty="0"/>
              <a:t> #</a:t>
            </a:r>
            <a:r>
              <a:rPr lang="en-US" altLang="zh-TW" dirty="0"/>
              <a:t>MP2/Gen</a:t>
            </a:r>
            <a:r>
              <a:rPr lang="zh-TW" altLang="en-US" dirty="0"/>
              <a:t> </a:t>
            </a:r>
            <a:r>
              <a:rPr lang="pt-BR" altLang="zh-TW" dirty="0"/>
              <a:t>GFInput</a:t>
            </a:r>
            <a:r>
              <a:rPr lang="zh-TW" altLang="en-US" dirty="0"/>
              <a:t> </a:t>
            </a:r>
            <a:r>
              <a:rPr lang="pt-BR" altLang="zh-TW" dirty="0"/>
              <a:t>/6-31+G(d,p)</a:t>
            </a:r>
          </a:p>
          <a:p>
            <a:endParaRPr lang="pt-BR" altLang="zh-TW" dirty="0"/>
          </a:p>
          <a:p>
            <a:r>
              <a:rPr lang="pt-BR" altLang="zh-TW" dirty="0"/>
              <a:t>He</a:t>
            </a:r>
          </a:p>
          <a:p>
            <a:endParaRPr lang="pt-BR" altLang="zh-TW" dirty="0"/>
          </a:p>
          <a:p>
            <a:r>
              <a:rPr lang="en-US" altLang="zh-TW" dirty="0"/>
              <a:t>0</a:t>
            </a:r>
            <a:r>
              <a:rPr lang="zh-TW" altLang="en-US" dirty="0"/>
              <a:t>  </a:t>
            </a:r>
            <a:r>
              <a:rPr lang="en-US" altLang="zh-TW" dirty="0"/>
              <a:t>1</a:t>
            </a:r>
            <a:endParaRPr lang="pt-BR" altLang="zh-TW" dirty="0"/>
          </a:p>
          <a:p>
            <a:r>
              <a:rPr lang="en-US" altLang="zh-TW" dirty="0"/>
              <a:t>He</a:t>
            </a:r>
          </a:p>
          <a:p>
            <a:endParaRPr lang="en-US" altLang="zh-TW" dirty="0"/>
          </a:p>
          <a:p>
            <a:r>
              <a:rPr lang="en-US" altLang="zh-TW" dirty="0"/>
              <a:t> 1 0</a:t>
            </a:r>
          </a:p>
          <a:p>
            <a:r>
              <a:rPr lang="en-US" altLang="zh-TW" dirty="0"/>
              <a:t> S   3 1.00       0.000000000000</a:t>
            </a:r>
          </a:p>
          <a:p>
            <a:r>
              <a:rPr lang="en-US" altLang="zh-TW" dirty="0"/>
              <a:t>      0.3842163400D+02  0.4013973935D-01</a:t>
            </a:r>
          </a:p>
          <a:p>
            <a:r>
              <a:rPr lang="en-US" altLang="zh-TW" dirty="0"/>
              <a:t>      0.5778030000D+01  0.2612460970D+00</a:t>
            </a:r>
          </a:p>
          <a:p>
            <a:r>
              <a:rPr lang="en-US" altLang="zh-TW" dirty="0"/>
              <a:t>      0.1241774000D+01  0.7931846246D+00</a:t>
            </a:r>
          </a:p>
          <a:p>
            <a:r>
              <a:rPr lang="en-US" altLang="zh-TW" dirty="0"/>
              <a:t> S   1 1.00       0.000000000000</a:t>
            </a:r>
          </a:p>
          <a:p>
            <a:r>
              <a:rPr lang="en-US" altLang="zh-TW" dirty="0"/>
              <a:t>      0.2979640000D+00  0.1000000000D+01</a:t>
            </a:r>
          </a:p>
          <a:p>
            <a:r>
              <a:rPr lang="en-US" altLang="zh-TW" dirty="0"/>
              <a:t> S   1 1.00       0.000000000000</a:t>
            </a:r>
          </a:p>
          <a:p>
            <a:r>
              <a:rPr lang="en-US" altLang="zh-TW" dirty="0"/>
              <a:t>      0.8600000000D-01  0.1000000000D+01</a:t>
            </a:r>
          </a:p>
          <a:p>
            <a:r>
              <a:rPr lang="en-US" altLang="zh-TW" dirty="0"/>
              <a:t> P   1 1.00       0.000000000000</a:t>
            </a:r>
          </a:p>
          <a:p>
            <a:r>
              <a:rPr lang="en-US" altLang="zh-TW" dirty="0"/>
              <a:t>      0.1100000000D+01  0.1000000000D+01</a:t>
            </a:r>
          </a:p>
          <a:p>
            <a:r>
              <a:rPr lang="zh-TW" altLang="en-US" dirty="0"/>
              <a:t> </a:t>
            </a:r>
            <a:r>
              <a:rPr lang="en-US" altLang="zh-TW" dirty="0">
                <a:solidFill>
                  <a:srgbClr val="FF66FF"/>
                </a:solidFill>
              </a:rPr>
              <a:t>S</a:t>
            </a:r>
            <a:r>
              <a:rPr lang="zh-TW" altLang="en-US" dirty="0">
                <a:solidFill>
                  <a:srgbClr val="FF66FF"/>
                </a:solidFill>
              </a:rPr>
              <a:t>   </a:t>
            </a:r>
            <a:r>
              <a:rPr lang="en-US" altLang="zh-TW" dirty="0">
                <a:solidFill>
                  <a:srgbClr val="FF66FF"/>
                </a:solidFill>
              </a:rPr>
              <a:t>1</a:t>
            </a:r>
            <a:r>
              <a:rPr lang="zh-TW" altLang="en-US" dirty="0">
                <a:solidFill>
                  <a:srgbClr val="FF66FF"/>
                </a:solidFill>
              </a:rPr>
              <a:t> </a:t>
            </a:r>
            <a:r>
              <a:rPr lang="en-US" altLang="zh-TW" dirty="0">
                <a:solidFill>
                  <a:srgbClr val="FF66FF"/>
                </a:solidFill>
              </a:rPr>
              <a:t>1.00</a:t>
            </a:r>
            <a:r>
              <a:rPr lang="zh-TW" altLang="en-US" dirty="0">
                <a:solidFill>
                  <a:srgbClr val="FF66FF"/>
                </a:solidFill>
              </a:rPr>
              <a:t> </a:t>
            </a:r>
            <a:endParaRPr lang="en-US" altLang="zh-TW" dirty="0">
              <a:solidFill>
                <a:srgbClr val="FF66FF"/>
              </a:solidFill>
            </a:endParaRPr>
          </a:p>
          <a:p>
            <a:r>
              <a:rPr lang="zh-TW" altLang="en-US" dirty="0">
                <a:solidFill>
                  <a:srgbClr val="FF66FF"/>
                </a:solidFill>
              </a:rPr>
              <a:t>      </a:t>
            </a:r>
            <a:r>
              <a:rPr lang="en-US" altLang="zh-TW" dirty="0">
                <a:solidFill>
                  <a:srgbClr val="FF66FF"/>
                </a:solidFill>
              </a:rPr>
              <a:t>0.03</a:t>
            </a:r>
            <a:r>
              <a:rPr lang="zh-TW" altLang="en-US" dirty="0">
                <a:solidFill>
                  <a:srgbClr val="FF66FF"/>
                </a:solidFill>
              </a:rPr>
              <a:t>  </a:t>
            </a:r>
            <a:r>
              <a:rPr lang="en-US" altLang="zh-TW" dirty="0">
                <a:solidFill>
                  <a:srgbClr val="FF66FF"/>
                </a:solidFill>
              </a:rPr>
              <a:t>1.00</a:t>
            </a:r>
          </a:p>
          <a:p>
            <a:r>
              <a:rPr lang="zh-TW" altLang="en-US" dirty="0">
                <a:solidFill>
                  <a:srgbClr val="FF66FF"/>
                </a:solidFill>
              </a:rPr>
              <a:t> </a:t>
            </a:r>
            <a:r>
              <a:rPr lang="en-US" altLang="zh-TW" dirty="0">
                <a:solidFill>
                  <a:srgbClr val="FF66FF"/>
                </a:solidFill>
              </a:rPr>
              <a:t>P</a:t>
            </a:r>
            <a:r>
              <a:rPr lang="zh-TW" altLang="en-US" dirty="0">
                <a:solidFill>
                  <a:srgbClr val="FF66FF"/>
                </a:solidFill>
              </a:rPr>
              <a:t>   </a:t>
            </a:r>
            <a:r>
              <a:rPr lang="en-US" altLang="zh-TW" dirty="0">
                <a:solidFill>
                  <a:srgbClr val="FF66FF"/>
                </a:solidFill>
              </a:rPr>
              <a:t>1</a:t>
            </a:r>
            <a:r>
              <a:rPr lang="zh-TW" altLang="en-US" dirty="0">
                <a:solidFill>
                  <a:srgbClr val="FF66FF"/>
                </a:solidFill>
              </a:rPr>
              <a:t>  </a:t>
            </a:r>
            <a:r>
              <a:rPr lang="en-US" altLang="zh-TW" dirty="0">
                <a:solidFill>
                  <a:srgbClr val="FF66FF"/>
                </a:solidFill>
              </a:rPr>
              <a:t>1.00</a:t>
            </a:r>
          </a:p>
          <a:p>
            <a:r>
              <a:rPr lang="zh-TW" altLang="en-US" dirty="0">
                <a:solidFill>
                  <a:srgbClr val="FF66FF"/>
                </a:solidFill>
              </a:rPr>
              <a:t>      </a:t>
            </a:r>
            <a:r>
              <a:rPr lang="en-US" altLang="zh-TW" dirty="0">
                <a:solidFill>
                  <a:srgbClr val="FF66FF"/>
                </a:solidFill>
              </a:rPr>
              <a:t>0.40</a:t>
            </a:r>
            <a:r>
              <a:rPr lang="zh-TW" altLang="en-US" dirty="0">
                <a:solidFill>
                  <a:srgbClr val="FF66FF"/>
                </a:solidFill>
              </a:rPr>
              <a:t>  </a:t>
            </a:r>
            <a:r>
              <a:rPr lang="en-US" altLang="zh-TW" dirty="0">
                <a:solidFill>
                  <a:srgbClr val="FF66FF"/>
                </a:solidFill>
              </a:rPr>
              <a:t>1.00</a:t>
            </a:r>
          </a:p>
          <a:p>
            <a:r>
              <a:rPr lang="en-US" altLang="zh-TW" dirty="0"/>
              <a:t>****</a:t>
            </a:r>
          </a:p>
          <a:p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5951984" y="1465155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dirty="0"/>
              <a:t> #MP2/Gen </a:t>
            </a:r>
            <a:r>
              <a:rPr lang="en-US" altLang="zh-TW" dirty="0" err="1"/>
              <a:t>GFInput</a:t>
            </a:r>
            <a:r>
              <a:rPr lang="en-US" altLang="zh-TW" dirty="0"/>
              <a:t> /6-31+G(</a:t>
            </a:r>
            <a:r>
              <a:rPr lang="en-US" altLang="zh-TW" dirty="0" err="1"/>
              <a:t>d,p</a:t>
            </a:r>
            <a:r>
              <a:rPr lang="en-US" altLang="zh-TW" dirty="0"/>
              <a:t>)</a:t>
            </a:r>
          </a:p>
          <a:p>
            <a:endParaRPr lang="en-US" altLang="zh-TW" dirty="0"/>
          </a:p>
          <a:p>
            <a:r>
              <a:rPr lang="en-US" altLang="zh-TW" dirty="0"/>
              <a:t>He</a:t>
            </a:r>
          </a:p>
          <a:p>
            <a:endParaRPr lang="en-US" altLang="zh-TW" dirty="0"/>
          </a:p>
          <a:p>
            <a:r>
              <a:rPr lang="en-US" altLang="zh-TW" dirty="0"/>
              <a:t>0  1</a:t>
            </a:r>
          </a:p>
          <a:p>
            <a:r>
              <a:rPr lang="en-US" altLang="zh-TW" dirty="0"/>
              <a:t>He</a:t>
            </a:r>
          </a:p>
          <a:p>
            <a:endParaRPr lang="en-US" altLang="zh-TW" dirty="0"/>
          </a:p>
          <a:p>
            <a:r>
              <a:rPr lang="en-US" altLang="zh-TW" dirty="0"/>
              <a:t>He</a:t>
            </a:r>
            <a:r>
              <a:rPr lang="zh-TW" altLang="en-US" dirty="0"/>
              <a:t> </a:t>
            </a:r>
            <a:r>
              <a:rPr lang="en-US" altLang="zh-TW" dirty="0"/>
              <a:t>0</a:t>
            </a:r>
          </a:p>
          <a:p>
            <a:r>
              <a:rPr lang="en-US" altLang="zh-TW" dirty="0"/>
              <a:t>6-31++G(</a:t>
            </a:r>
            <a:r>
              <a:rPr lang="en-US" altLang="zh-TW" dirty="0" err="1"/>
              <a:t>d,p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****</a:t>
            </a:r>
          </a:p>
          <a:p>
            <a:r>
              <a:rPr lang="zh-TW" altLang="en-US" dirty="0"/>
              <a:t> </a:t>
            </a:r>
            <a:r>
              <a:rPr lang="en-US" altLang="zh-TW" dirty="0">
                <a:solidFill>
                  <a:srgbClr val="FF66FF"/>
                </a:solidFill>
              </a:rPr>
              <a:t>S</a:t>
            </a:r>
            <a:r>
              <a:rPr lang="zh-TW" altLang="en-US" dirty="0">
                <a:solidFill>
                  <a:srgbClr val="FF66FF"/>
                </a:solidFill>
              </a:rPr>
              <a:t>   </a:t>
            </a:r>
            <a:r>
              <a:rPr lang="en-US" altLang="zh-TW" dirty="0">
                <a:solidFill>
                  <a:srgbClr val="FF66FF"/>
                </a:solidFill>
              </a:rPr>
              <a:t>1</a:t>
            </a:r>
            <a:r>
              <a:rPr lang="zh-TW" altLang="en-US" dirty="0">
                <a:solidFill>
                  <a:srgbClr val="FF66FF"/>
                </a:solidFill>
              </a:rPr>
              <a:t> </a:t>
            </a:r>
            <a:r>
              <a:rPr lang="en-US" altLang="zh-TW" dirty="0">
                <a:solidFill>
                  <a:srgbClr val="FF66FF"/>
                </a:solidFill>
              </a:rPr>
              <a:t>1.00</a:t>
            </a:r>
            <a:r>
              <a:rPr lang="zh-TW" altLang="en-US" dirty="0">
                <a:solidFill>
                  <a:srgbClr val="FF66FF"/>
                </a:solidFill>
              </a:rPr>
              <a:t> </a:t>
            </a:r>
            <a:endParaRPr lang="en-US" altLang="zh-TW" dirty="0">
              <a:solidFill>
                <a:srgbClr val="FF66FF"/>
              </a:solidFill>
            </a:endParaRPr>
          </a:p>
          <a:p>
            <a:r>
              <a:rPr lang="zh-TW" altLang="en-US" dirty="0">
                <a:solidFill>
                  <a:srgbClr val="FF66FF"/>
                </a:solidFill>
              </a:rPr>
              <a:t>      </a:t>
            </a:r>
            <a:r>
              <a:rPr lang="en-US" altLang="zh-TW" dirty="0">
                <a:solidFill>
                  <a:srgbClr val="FF66FF"/>
                </a:solidFill>
              </a:rPr>
              <a:t>0.03</a:t>
            </a:r>
            <a:r>
              <a:rPr lang="zh-TW" altLang="en-US" dirty="0">
                <a:solidFill>
                  <a:srgbClr val="FF66FF"/>
                </a:solidFill>
              </a:rPr>
              <a:t>  </a:t>
            </a:r>
            <a:r>
              <a:rPr lang="en-US" altLang="zh-TW" dirty="0">
                <a:solidFill>
                  <a:srgbClr val="FF66FF"/>
                </a:solidFill>
              </a:rPr>
              <a:t>1.00</a:t>
            </a:r>
          </a:p>
          <a:p>
            <a:r>
              <a:rPr lang="zh-TW" altLang="en-US" dirty="0">
                <a:solidFill>
                  <a:srgbClr val="FF66FF"/>
                </a:solidFill>
              </a:rPr>
              <a:t> </a:t>
            </a:r>
            <a:r>
              <a:rPr lang="en-US" altLang="zh-TW" dirty="0">
                <a:solidFill>
                  <a:srgbClr val="FF66FF"/>
                </a:solidFill>
              </a:rPr>
              <a:t>P</a:t>
            </a:r>
            <a:r>
              <a:rPr lang="zh-TW" altLang="en-US" dirty="0">
                <a:solidFill>
                  <a:srgbClr val="FF66FF"/>
                </a:solidFill>
              </a:rPr>
              <a:t>   </a:t>
            </a:r>
            <a:r>
              <a:rPr lang="en-US" altLang="zh-TW" dirty="0">
                <a:solidFill>
                  <a:srgbClr val="FF66FF"/>
                </a:solidFill>
              </a:rPr>
              <a:t>1</a:t>
            </a:r>
            <a:r>
              <a:rPr lang="zh-TW" altLang="en-US" dirty="0">
                <a:solidFill>
                  <a:srgbClr val="FF66FF"/>
                </a:solidFill>
              </a:rPr>
              <a:t>  </a:t>
            </a:r>
            <a:r>
              <a:rPr lang="en-US" altLang="zh-TW" dirty="0">
                <a:solidFill>
                  <a:srgbClr val="FF66FF"/>
                </a:solidFill>
              </a:rPr>
              <a:t>1.00</a:t>
            </a:r>
          </a:p>
          <a:p>
            <a:r>
              <a:rPr lang="zh-TW" altLang="en-US" dirty="0">
                <a:solidFill>
                  <a:srgbClr val="FF66FF"/>
                </a:solidFill>
              </a:rPr>
              <a:t>      </a:t>
            </a:r>
            <a:r>
              <a:rPr lang="en-US" altLang="zh-TW" dirty="0">
                <a:solidFill>
                  <a:srgbClr val="FF66FF"/>
                </a:solidFill>
              </a:rPr>
              <a:t>0.40</a:t>
            </a:r>
            <a:r>
              <a:rPr lang="zh-TW" altLang="en-US" dirty="0">
                <a:solidFill>
                  <a:srgbClr val="FF66FF"/>
                </a:solidFill>
              </a:rPr>
              <a:t>  </a:t>
            </a:r>
            <a:r>
              <a:rPr lang="en-US" altLang="zh-TW" dirty="0">
                <a:solidFill>
                  <a:srgbClr val="FF66FF"/>
                </a:solidFill>
              </a:rPr>
              <a:t>1.00</a:t>
            </a:r>
          </a:p>
          <a:p>
            <a:r>
              <a:rPr lang="en-US" altLang="zh-TW" dirty="0"/>
              <a:t>****</a:t>
            </a:r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33960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12</a:t>
            </a:fld>
            <a:endParaRPr kumimoji="0"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2"/>
          <a:srcRect b="15629"/>
          <a:stretch/>
        </p:blipFill>
        <p:spPr>
          <a:xfrm>
            <a:off x="1199456" y="-1591"/>
            <a:ext cx="9589088" cy="6859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685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投影片編號版面配置區 3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AA46F48-E845-4F23-A470-8D78BFA1CAAA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9459" name="文字方塊 4"/>
          <p:cNvSpPr txBox="1">
            <a:spLocks noChangeArrowheads="1"/>
          </p:cNvSpPr>
          <p:nvPr/>
        </p:nvSpPr>
        <p:spPr bwMode="auto">
          <a:xfrm>
            <a:off x="4007768" y="548680"/>
            <a:ext cx="364022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3A1CF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Exercise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A1CF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kumimoji="1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3A1CF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9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A1CF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kumimoji="1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3A1CF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(2024/11/26)</a:t>
            </a:r>
          </a:p>
        </p:txBody>
      </p:sp>
      <p:sp>
        <p:nvSpPr>
          <p:cNvPr id="41988" name="文字方塊 7">
            <a:extLst>
              <a:ext uri="{FF2B5EF4-FFF2-40B4-BE49-F238E27FC236}">
                <a16:creationId xmlns:a16="http://schemas.microsoft.com/office/drawing/2014/main" id="{95D3874B-3C90-4D45-AA35-819F4EB3F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432" y="1340768"/>
            <a:ext cx="11017250" cy="7048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AutoNum type="arabicPeriod"/>
              <a:tabLst/>
              <a:defRPr/>
            </a:pP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Calculate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the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EAs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of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He,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Ne,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and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kumimoji="1" lang="en-US" altLang="zh-TW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Ar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by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adding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diffuse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functions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to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6-31++G(</a:t>
            </a:r>
            <a:r>
              <a:rPr kumimoji="1" lang="en-US" altLang="zh-TW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d,p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basis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sets.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kumimoji="1" lang="en-US" altLang="zh-TW" sz="2400" noProof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HF,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MP2,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B3LYP)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endParaRPr kumimoji="1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AutoNum type="arabicPeriod"/>
              <a:defRPr/>
            </a:pP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He,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Ne,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d-</a:t>
            </a:r>
            <a:r>
              <a:rPr kumimoji="1" lang="en-US" altLang="zh-TW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aug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-cc-</a:t>
            </a:r>
            <a:r>
              <a:rPr kumimoji="1" lang="en-US" altLang="zh-TW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pVTZ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basis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sets.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(HF,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MP2,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B3LYP)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1" lang="en-US" altLang="zh-TW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AutoNum type="arabicPeriod"/>
              <a:defRPr/>
            </a:pP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total atomization energies of H</a:t>
            </a:r>
            <a:r>
              <a:rPr kumimoji="1" lang="en-US" altLang="zh-TW" sz="24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CH</a:t>
            </a:r>
            <a:r>
              <a:rPr kumimoji="1" lang="en-US" altLang="zh-TW" sz="24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NH</a:t>
            </a:r>
            <a:r>
              <a:rPr kumimoji="1" lang="en-US" altLang="zh-TW" sz="24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</a:t>
            </a:r>
            <a:r>
              <a:rPr kumimoji="1" lang="en-US" altLang="zh-TW" sz="24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O, HF, CO, N</a:t>
            </a:r>
            <a:r>
              <a:rPr kumimoji="1" lang="en-US" altLang="zh-TW" sz="24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HCN using MP2, B3LYP, M06-2X with 6-31+G(</a:t>
            </a:r>
            <a:r>
              <a:rPr kumimoji="1" lang="en-US" altLang="zh-TW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d,p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and compare them to the accurate data. (</a:t>
            </a:r>
            <a:r>
              <a:rPr kumimoji="1" lang="en-US" altLang="zh-TW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1" lang="en-US" altLang="zh-TW" sz="2400" i="1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AutoNum type="arabicPeriod"/>
              <a:defRPr/>
            </a:pP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bond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AuCl</a:t>
            </a:r>
            <a:r>
              <a:rPr kumimoji="1" lang="en-US" altLang="zh-TW" sz="24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1" lang="en-US" altLang="zh-TW" sz="2400" baseline="30000" dirty="0">
                <a:solidFill>
                  <a:prstClr val="black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-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B3LYP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functional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aug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-cc-</a:t>
            </a:r>
            <a:r>
              <a:rPr kumimoji="1" lang="en-US" altLang="zh-TW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pVDZ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(pp)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basis</a:t>
            </a:r>
            <a:r>
              <a:rPr kumimoji="1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set.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AutoNum type="arabicPeriod"/>
              <a:tabLst/>
              <a:defRPr/>
            </a:pPr>
            <a:endParaRPr kumimoji="1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889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3472" y="274638"/>
            <a:ext cx="9793088" cy="1714202"/>
          </a:xfrm>
        </p:spPr>
        <p:txBody>
          <a:bodyPr>
            <a:noAutofit/>
          </a:bodyPr>
          <a:lstStyle/>
          <a:p>
            <a:r>
              <a:rPr lang="en-US" altLang="zh-TW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zh-TW" alt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TW" alt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br>
              <a:rPr lang="en-US" altLang="zh-TW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 are linear combination of </a:t>
            </a:r>
            <a:r>
              <a:rPr lang="zh-TW" altLang="en-US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AOs LCAO-MO</a:t>
            </a:r>
            <a:br>
              <a:rPr lang="en-US" altLang="zh-TW" sz="3200" dirty="0">
                <a:solidFill>
                  <a:srgbClr val="00B0F0"/>
                </a:solidFill>
              </a:rPr>
            </a:br>
            <a:endParaRPr lang="zh-TW" altLang="en-US" sz="3200" dirty="0">
              <a:solidFill>
                <a:srgbClr val="00B0F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15480" y="1690443"/>
            <a:ext cx="8208912" cy="5030019"/>
          </a:xfrm>
        </p:spPr>
        <p:txBody>
          <a:bodyPr>
            <a:normAutofit lnSpcReduction="1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hydrogen-like AOs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zh-TW" dirty="0"/>
            </a:br>
            <a:endParaRPr lang="en-US" altLang="zh-TW" dirty="0"/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Slater-Type Orbital (STO)</a:t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zh-TW" dirty="0"/>
            </a:br>
            <a:br>
              <a:rPr lang="en-US" altLang="zh-TW" dirty="0"/>
            </a:br>
            <a:endParaRPr lang="en-US" altLang="zh-TW" dirty="0"/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Gaussian-Type Orbital (GTO) </a:t>
            </a:r>
            <a:br>
              <a:rPr lang="en-US" altLang="zh-TW" dirty="0"/>
            </a:br>
            <a:br>
              <a:rPr lang="en-US" altLang="zh-TW" dirty="0"/>
            </a:br>
            <a:br>
              <a:rPr lang="en-US" altLang="zh-TW" dirty="0"/>
            </a:b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2</a:t>
            </a:fld>
            <a:endParaRPr kumimoji="0"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7218960"/>
              </p:ext>
            </p:extLst>
          </p:nvPr>
        </p:nvGraphicFramePr>
        <p:xfrm>
          <a:off x="2135561" y="2204864"/>
          <a:ext cx="5456143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" name="方程式" r:id="rId3" imgW="2031840" imgH="241200" progId="Equation.3">
                  <p:embed/>
                </p:oleObj>
              </mc:Choice>
              <mc:Fallback>
                <p:oleObj name="方程式" r:id="rId3" imgW="203184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5561" y="2204864"/>
                        <a:ext cx="5456143" cy="64807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物件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4063629"/>
              </p:ext>
            </p:extLst>
          </p:nvPr>
        </p:nvGraphicFramePr>
        <p:xfrm>
          <a:off x="2135560" y="3789041"/>
          <a:ext cx="4752528" cy="667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" name="方程式" r:id="rId5" imgW="1714320" imgH="241200" progId="Equation.3">
                  <p:embed/>
                </p:oleObj>
              </mc:Choice>
              <mc:Fallback>
                <p:oleObj name="方程式" r:id="rId5" imgW="171432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35560" y="3789041"/>
                        <a:ext cx="4752528" cy="66755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物件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918808"/>
              </p:ext>
            </p:extLst>
          </p:nvPr>
        </p:nvGraphicFramePr>
        <p:xfrm>
          <a:off x="2135560" y="5445225"/>
          <a:ext cx="3456384" cy="713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" name="方程式" r:id="rId7" imgW="1661618" imgH="343627" progId="Equation.3">
                  <p:embed/>
                </p:oleObj>
              </mc:Choice>
              <mc:Fallback>
                <p:oleObj name="方程式" r:id="rId7" imgW="1661618" imgH="343627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35560" y="5445225"/>
                        <a:ext cx="3456384" cy="71306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文字方塊 14"/>
          <p:cNvSpPr txBox="1"/>
          <p:nvPr/>
        </p:nvSpPr>
        <p:spPr>
          <a:xfrm>
            <a:off x="7692038" y="4304983"/>
            <a:ext cx="244827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8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j + k </a:t>
            </a:r>
          </a:p>
          <a:p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-type (1)</a:t>
            </a:r>
          </a:p>
          <a:p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-type (3)</a:t>
            </a:r>
          </a:p>
          <a:p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-type (6)</a:t>
            </a:r>
          </a:p>
          <a:p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-type (10)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71" name="Picture 4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176" y="1772816"/>
            <a:ext cx="3546020" cy="2269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文字方塊 15"/>
          <p:cNvSpPr txBox="1"/>
          <p:nvPr/>
        </p:nvSpPr>
        <p:spPr>
          <a:xfrm>
            <a:off x="2495599" y="6305531"/>
            <a:ext cx="2154757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Cartesian Gaussian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24998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15480" y="1816064"/>
            <a:ext cx="9684567" cy="5030019"/>
          </a:xfrm>
        </p:spPr>
        <p:txBody>
          <a:bodyPr>
            <a:no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Contracted-Gaussian-Type Function (CGTF)</a:t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uses</a:t>
            </a:r>
            <a:r>
              <a:rPr lang="zh-TW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LC-GTO</a:t>
            </a:r>
            <a:r>
              <a:rPr lang="zh-TW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mimic</a:t>
            </a:r>
            <a:r>
              <a:rPr lang="zh-TW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</a:t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zh-TW" dirty="0"/>
            </a:br>
            <a:br>
              <a:rPr lang="en-US" altLang="zh-TW" dirty="0"/>
            </a:br>
            <a:endParaRPr lang="en-US" altLang="zh-TW" dirty="0"/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Basis Set</a:t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the AOs (CGTF)  in a molecular calculation</a:t>
            </a:r>
            <a:endParaRPr lang="en-US" altLang="zh-TW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Minimal Basis Set (STO-3G)</a:t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basis set that includes the same numbers and types of GTFs as the hydrogen-like orbitals (used in most chemistry courses)</a:t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zh-TW" dirty="0"/>
            </a:b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3</a:t>
            </a:fld>
            <a:endParaRPr kumimoji="0"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" name="標題 1"/>
          <p:cNvSpPr>
            <a:spLocks noGrp="1"/>
          </p:cNvSpPr>
          <p:nvPr>
            <p:ph type="title"/>
          </p:nvPr>
        </p:nvSpPr>
        <p:spPr>
          <a:xfrm>
            <a:off x="1853866" y="179826"/>
            <a:ext cx="8490606" cy="1858218"/>
          </a:xfrm>
        </p:spPr>
        <p:txBody>
          <a:bodyPr>
            <a:normAutofit/>
          </a:bodyPr>
          <a:lstStyle/>
          <a:p>
            <a:r>
              <a:rPr lang="en-US" altLang="zh-TW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 calculation uses GTO</a:t>
            </a:r>
            <a:br>
              <a:rPr lang="en-US" altLang="zh-TW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greatly simplifies the two-electron integrals</a:t>
            </a:r>
            <a:endParaRPr lang="zh-TW" altLang="en-US" sz="27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8116725"/>
              </p:ext>
            </p:extLst>
          </p:nvPr>
        </p:nvGraphicFramePr>
        <p:xfrm>
          <a:off x="2495599" y="2996952"/>
          <a:ext cx="2768422" cy="998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方程式" r:id="rId3" imgW="952200" imgH="342720" progId="Equation.3">
                  <p:embed/>
                </p:oleObj>
              </mc:Choice>
              <mc:Fallback>
                <p:oleObj name="方程式" r:id="rId3" imgW="952200" imgH="342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95599" y="2996952"/>
                        <a:ext cx="2768422" cy="99834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文字方塊 9"/>
          <p:cNvSpPr txBox="1"/>
          <p:nvPr/>
        </p:nvSpPr>
        <p:spPr>
          <a:xfrm>
            <a:off x="6632698" y="3212977"/>
            <a:ext cx="3017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i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TW" sz="2400" i="1" baseline="-25000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primitive </a:t>
            </a:r>
            <a:r>
              <a:rPr lang="en-US" altLang="zh-TW" sz="2400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gaussians</a:t>
            </a:r>
            <a:endParaRPr lang="zh-TW" altLang="en-US" sz="24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488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91544" y="1827982"/>
            <a:ext cx="8784976" cy="5030019"/>
          </a:xfrm>
        </p:spPr>
        <p:txBody>
          <a:bodyPr>
            <a:no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Valence Double-Zeta Basis Set</a:t>
            </a:r>
            <a:br>
              <a:rPr lang="en-US" altLang="zh-TW" dirty="0"/>
            </a:b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Core</a:t>
            </a:r>
            <a:r>
              <a:rPr lang="zh-TW" alt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minimal basis</a:t>
            </a:r>
            <a:b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Valence</a:t>
            </a:r>
            <a:r>
              <a:rPr lang="zh-TW" alt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zh-TW" alt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CGTF</a:t>
            </a:r>
            <a:r>
              <a:rPr lang="zh-TW" alt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an AO</a:t>
            </a:r>
            <a:b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zh-TW" alt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3-21G, 6-31G</a:t>
            </a:r>
            <a:b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(numbers show</a:t>
            </a:r>
            <a:r>
              <a:rPr lang="zh-TW" alt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primitive gaussians in CGTF)</a:t>
            </a:r>
            <a:br>
              <a:rPr lang="en-US" altLang="zh-TW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zh-TW" sz="24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Valence Triple-Zeta Basis Set</a:t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Core</a:t>
            </a:r>
            <a:r>
              <a:rPr lang="zh-TW" alt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minimal basis</a:t>
            </a:r>
            <a:b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Valence</a:t>
            </a:r>
            <a:r>
              <a:rPr lang="zh-TW" alt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three</a:t>
            </a:r>
            <a:r>
              <a:rPr lang="zh-TW" alt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CGTF</a:t>
            </a:r>
            <a:r>
              <a:rPr lang="zh-TW" alt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an AO</a:t>
            </a:r>
            <a:b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zh-TW" alt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6-311G</a:t>
            </a:r>
            <a:r>
              <a:rPr lang="zh-TW" alt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TZV</a:t>
            </a:r>
            <a:r>
              <a:rPr lang="zh-TW" alt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def2TZV</a:t>
            </a:r>
            <a:br>
              <a:rPr lang="en-US" altLang="zh-TW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zh-TW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" indent="0">
              <a:buNone/>
            </a:pPr>
            <a:br>
              <a:rPr lang="en-US" altLang="zh-TW" dirty="0"/>
            </a:b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4</a:t>
            </a:fld>
            <a:endParaRPr kumimoji="0"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" name="標題 1"/>
          <p:cNvSpPr>
            <a:spLocks noGrp="1"/>
          </p:cNvSpPr>
          <p:nvPr>
            <p:ph type="title"/>
          </p:nvPr>
        </p:nvSpPr>
        <p:spPr>
          <a:xfrm>
            <a:off x="2013404" y="116632"/>
            <a:ext cx="8326476" cy="1858218"/>
          </a:xfrm>
        </p:spPr>
        <p:txBody>
          <a:bodyPr>
            <a:normAutofit fontScale="90000"/>
          </a:bodyPr>
          <a:lstStyle/>
          <a:p>
            <a:r>
              <a:rPr lang="en-US" altLang="zh-TW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Split-Valence Basis Set</a:t>
            </a:r>
            <a:br>
              <a:rPr lang="en-US" altLang="zh-TW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兼顧準確度與計算效率</a:t>
            </a:r>
            <a:b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compromise between accuracy and efficiency</a:t>
            </a:r>
            <a:endParaRPr lang="zh-TW" altLang="en-US" sz="3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527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51384" y="1827982"/>
            <a:ext cx="11640616" cy="5030019"/>
          </a:xfrm>
        </p:spPr>
        <p:txBody>
          <a:bodyPr>
            <a:no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polarization functions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zh-TW" alt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 the angular moment of GTO</a:t>
            </a:r>
            <a:b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first-period: adding p-type and higher GTOs</a:t>
            </a:r>
            <a:b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second-period: adding d-type and higher GTOs</a:t>
            </a:r>
            <a:b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examples:</a:t>
            </a:r>
            <a:r>
              <a:rPr lang="zh-TW" alt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6-31G(</a:t>
            </a:r>
            <a:r>
              <a:rPr lang="en-US" altLang="zh-TW" sz="28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d,p</a:t>
            </a: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[6-31G**], 6-311G(3d2f,2pd)</a:t>
            </a:r>
            <a:b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cc-</a:t>
            </a:r>
            <a:r>
              <a:rPr lang="en-US" altLang="zh-TW" sz="28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pVDZ</a:t>
            </a: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cc-</a:t>
            </a:r>
            <a:r>
              <a:rPr lang="en-US" altLang="zh-TW" sz="28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pVTZ</a:t>
            </a:r>
            <a:endParaRPr lang="en-US" altLang="zh-TW" sz="24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diffuse functions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zh-TW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extend the range of GTO</a:t>
            </a:r>
            <a:r>
              <a:rPr lang="zh-TW" altLang="en-US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(small Z)</a:t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6-31G(</a:t>
            </a:r>
            <a:r>
              <a:rPr lang="en-US" altLang="zh-TW" sz="28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d,p</a:t>
            </a: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plus</a:t>
            </a:r>
            <a:r>
              <a:rPr lang="zh-TW" alt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s, p </a:t>
            </a: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6-31+G(</a:t>
            </a:r>
            <a:r>
              <a:rPr lang="en-US" altLang="zh-TW" sz="28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d,p</a:t>
            </a: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b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cc-</a:t>
            </a:r>
            <a:r>
              <a:rPr lang="en-US" altLang="zh-TW" sz="28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pVDZ</a:t>
            </a: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plus</a:t>
            </a:r>
            <a:r>
              <a:rPr lang="zh-TW" alt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s, p, d </a:t>
            </a: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zh-TW" sz="28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aug</a:t>
            </a: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-cc-</a:t>
            </a:r>
            <a:r>
              <a:rPr lang="en-US" altLang="zh-TW" sz="28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pVDZ</a:t>
            </a:r>
            <a:b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zh-TW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" indent="0">
              <a:buNone/>
            </a:pPr>
            <a:br>
              <a:rPr lang="en-US" altLang="zh-TW" dirty="0"/>
            </a:b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5</a:t>
            </a:fld>
            <a:endParaRPr kumimoji="0"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" name="標題 1"/>
          <p:cNvSpPr>
            <a:spLocks noGrp="1"/>
          </p:cNvSpPr>
          <p:nvPr>
            <p:ph type="title"/>
          </p:nvPr>
        </p:nvSpPr>
        <p:spPr>
          <a:xfrm>
            <a:off x="1853866" y="179826"/>
            <a:ext cx="8634622" cy="1858218"/>
          </a:xfrm>
        </p:spPr>
        <p:txBody>
          <a:bodyPr>
            <a:normAutofit/>
          </a:bodyPr>
          <a:lstStyle/>
          <a:p>
            <a:r>
              <a:rPr lang="en-US" altLang="zh-TW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Polarization and Diffuse Functions </a:t>
            </a:r>
            <a:br>
              <a:rPr lang="en-US" altLang="zh-TW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accurate calculation on the chemical bonding</a:t>
            </a:r>
            <a:endParaRPr lang="zh-TW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726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9376" y="1574608"/>
            <a:ext cx="11767864" cy="5030019"/>
          </a:xfrm>
        </p:spPr>
        <p:txBody>
          <a:bodyPr>
            <a:noAutofit/>
          </a:bodyPr>
          <a:lstStyle/>
          <a:p>
            <a: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MP2, DFT : 6-31G(d) or larger</a:t>
            </a:r>
            <a:r>
              <a:rPr lang="zh-TW" alt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(scale</a:t>
            </a:r>
            <a:r>
              <a:rPr lang="zh-TW" alt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zh-TW" alt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sz="3200" baseline="30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TW" alt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zh-TW" alt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sz="3200" baseline="30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bonding changes</a:t>
            </a:r>
            <a:r>
              <a:rPr lang="zh-TW" alt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H atom</a:t>
            </a:r>
            <a:r>
              <a:rPr lang="zh-TW" alt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6-31G(</a:t>
            </a:r>
            <a:r>
              <a:rPr lang="en-US" altLang="zh-TW" sz="3200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d,p</a:t>
            </a:r>
            <a: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cc-</a:t>
            </a:r>
            <a:r>
              <a:rPr lang="en-US" altLang="zh-TW" sz="3200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pVDZ</a:t>
            </a:r>
            <a:endParaRPr lang="en-US" altLang="zh-TW" sz="32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anions,</a:t>
            </a:r>
            <a:r>
              <a:rPr lang="zh-TW" alt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hydrogen bonding,</a:t>
            </a:r>
            <a:r>
              <a:rPr lang="zh-TW" alt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excited</a:t>
            </a:r>
            <a:r>
              <a:rPr lang="zh-TW" alt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states</a:t>
            </a:r>
            <a:r>
              <a:rPr lang="zh-TW" alt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b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6-31</a:t>
            </a:r>
            <a:r>
              <a:rPr lang="en-US" altLang="zh-TW" sz="3200" dirty="0">
                <a:solidFill>
                  <a:srgbClr val="FF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G(</a:t>
            </a:r>
            <a:r>
              <a:rPr lang="en-US" altLang="zh-TW" sz="3200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d,p</a:t>
            </a:r>
            <a: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altLang="zh-TW" sz="3200" dirty="0" err="1">
                <a:solidFill>
                  <a:srgbClr val="FF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aug</a:t>
            </a:r>
            <a: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-cc-</a:t>
            </a:r>
            <a:r>
              <a:rPr lang="en-US" altLang="zh-TW" sz="3200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pVDZ</a:t>
            </a:r>
            <a:endParaRPr lang="en-US" altLang="zh-TW" sz="32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high-level theory: triple-zeta or larger:</a:t>
            </a:r>
            <a:b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3200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aug</a:t>
            </a:r>
            <a: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-cc-</a:t>
            </a:r>
            <a:r>
              <a:rPr lang="en-US" altLang="zh-TW" sz="3200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pVTZ</a:t>
            </a:r>
            <a: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6-311+G(3d2f,2pd)</a:t>
            </a:r>
            <a:r>
              <a:rPr lang="zh-TW" alt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(scale</a:t>
            </a:r>
            <a:r>
              <a:rPr lang="zh-TW" alt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zh-TW" alt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sz="3200" baseline="30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TW" alt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zh-TW" alt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sz="3200" baseline="30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sz="32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choices of basis sets are related to the properties of the system, accuracy and time requirements, computational resource available. </a:t>
            </a:r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 selection is not only a professional skill, but also a high art.</a:t>
            </a:r>
            <a:br>
              <a:rPr lang="en-US" altLang="zh-TW" dirty="0">
                <a:solidFill>
                  <a:srgbClr val="FF0000"/>
                </a:solidFill>
              </a:rPr>
            </a:br>
            <a:br>
              <a:rPr lang="en-US" altLang="zh-TW" dirty="0">
                <a:solidFill>
                  <a:srgbClr val="FF0000"/>
                </a:solidFill>
              </a:rPr>
            </a:br>
            <a:endParaRPr lang="en-US" altLang="zh-TW" dirty="0">
              <a:solidFill>
                <a:srgbClr val="FF0000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6</a:t>
            </a:fld>
            <a:endParaRPr kumimoji="0"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" name="標題 1"/>
          <p:cNvSpPr>
            <a:spLocks noGrp="1"/>
          </p:cNvSpPr>
          <p:nvPr>
            <p:ph type="title"/>
          </p:nvPr>
        </p:nvSpPr>
        <p:spPr>
          <a:xfrm>
            <a:off x="2236578" y="184666"/>
            <a:ext cx="8634622" cy="1376966"/>
          </a:xfrm>
        </p:spPr>
        <p:txBody>
          <a:bodyPr>
            <a:noAutofit/>
          </a:bodyPr>
          <a:lstStyle/>
          <a:p>
            <a:r>
              <a:rPr lang="en-US" altLang="zh-TW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Basis Sets Suggestions</a:t>
            </a:r>
            <a:br>
              <a:rPr lang="en-US" altLang="zh-TW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rules to arts		</a:t>
            </a:r>
            <a:r>
              <a:rPr lang="en-US" altLang="zh-TW" sz="2800" dirty="0">
                <a:solidFill>
                  <a:srgbClr val="FF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Theory/Basis Set</a:t>
            </a:r>
            <a:endParaRPr lang="zh-TW" altLang="en-US" sz="2800" dirty="0">
              <a:solidFill>
                <a:srgbClr val="FF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217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7</a:t>
            </a:fld>
            <a:endParaRPr kumimoji="0"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" name="標題 1"/>
          <p:cNvSpPr>
            <a:spLocks noGrp="1"/>
          </p:cNvSpPr>
          <p:nvPr>
            <p:ph type="title"/>
          </p:nvPr>
        </p:nvSpPr>
        <p:spPr>
          <a:xfrm>
            <a:off x="2236578" y="184666"/>
            <a:ext cx="8634622" cy="1376966"/>
          </a:xfrm>
        </p:spPr>
        <p:txBody>
          <a:bodyPr>
            <a:noAutofit/>
          </a:bodyPr>
          <a:lstStyle/>
          <a:p>
            <a:r>
              <a:rPr lang="en-US" altLang="zh-TW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zh-TW" alt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Study:</a:t>
            </a:r>
            <a:r>
              <a:rPr lang="zh-TW" alt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6-31+G(</a:t>
            </a:r>
            <a:r>
              <a:rPr lang="en-US" altLang="zh-TW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d,p</a:t>
            </a:r>
            <a:r>
              <a:rPr lang="en-US" altLang="zh-TW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en-US" sz="2800" dirty="0">
              <a:solidFill>
                <a:srgbClr val="FF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159896" y="1700808"/>
            <a:ext cx="633670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200" dirty="0"/>
              <a:t> </a:t>
            </a:r>
            <a:r>
              <a:rPr lang="en-US" altLang="zh-TW" dirty="0"/>
              <a:t>Standard basis: 6-31+G(</a:t>
            </a:r>
            <a:r>
              <a:rPr lang="en-US" altLang="zh-TW" dirty="0" err="1"/>
              <a:t>d,p</a:t>
            </a:r>
            <a:r>
              <a:rPr lang="en-US" altLang="zh-TW" dirty="0"/>
              <a:t>) </a:t>
            </a:r>
            <a:r>
              <a:rPr lang="en-US" altLang="zh-TW" dirty="0">
                <a:solidFill>
                  <a:srgbClr val="FFC000"/>
                </a:solidFill>
              </a:rPr>
              <a:t>(6D, 7F)</a:t>
            </a:r>
          </a:p>
          <a:p>
            <a:r>
              <a:rPr lang="en-US" altLang="zh-TW" dirty="0"/>
              <a:t> AO basis set in the form of general basis input (Overlap normalization):</a:t>
            </a:r>
          </a:p>
          <a:p>
            <a:r>
              <a:rPr lang="en-US" altLang="zh-TW" dirty="0"/>
              <a:t>      1 0</a:t>
            </a:r>
          </a:p>
          <a:p>
            <a:r>
              <a:rPr lang="en-US" altLang="zh-TW" dirty="0"/>
              <a:t> S   3 1.00       0.000000000000</a:t>
            </a:r>
          </a:p>
          <a:p>
            <a:r>
              <a:rPr lang="en-US" altLang="zh-TW" dirty="0"/>
              <a:t>      0.1873113696D+02  0.3349460434D-01</a:t>
            </a:r>
          </a:p>
          <a:p>
            <a:r>
              <a:rPr lang="en-US" altLang="zh-TW" dirty="0"/>
              <a:t>      0.2825394365D+01  0.2347269535D+00</a:t>
            </a:r>
          </a:p>
          <a:p>
            <a:r>
              <a:rPr lang="en-US" altLang="zh-TW" dirty="0"/>
              <a:t>      0.6401216923D+00  0.8137573261D+00</a:t>
            </a:r>
          </a:p>
          <a:p>
            <a:r>
              <a:rPr lang="en-US" altLang="zh-TW" dirty="0"/>
              <a:t> S   1 1.00       0.000000000000</a:t>
            </a:r>
          </a:p>
          <a:p>
            <a:r>
              <a:rPr lang="en-US" altLang="zh-TW" dirty="0"/>
              <a:t>      0.1612777588D+00  0.1000000000D+01</a:t>
            </a:r>
          </a:p>
          <a:p>
            <a:r>
              <a:rPr lang="en-US" altLang="zh-TW" dirty="0"/>
              <a:t> P   1 1.00       0.000000000000</a:t>
            </a:r>
          </a:p>
          <a:p>
            <a:r>
              <a:rPr lang="en-US" altLang="zh-TW" dirty="0"/>
              <a:t>      0.1100000000D+01  0.1000000000D+01</a:t>
            </a:r>
          </a:p>
          <a:p>
            <a:r>
              <a:rPr lang="en-US" altLang="zh-TW" dirty="0"/>
              <a:t> ****</a:t>
            </a:r>
          </a:p>
          <a:p>
            <a:r>
              <a:rPr lang="en-US" altLang="zh-TW" sz="1600" dirty="0"/>
              <a:t>      </a:t>
            </a:r>
            <a:endParaRPr lang="zh-TW" altLang="en-US" sz="1600" dirty="0"/>
          </a:p>
        </p:txBody>
      </p:sp>
      <p:sp>
        <p:nvSpPr>
          <p:cNvPr id="6" name="矩形 5"/>
          <p:cNvSpPr/>
          <p:nvPr/>
        </p:nvSpPr>
        <p:spPr>
          <a:xfrm>
            <a:off x="695400" y="1700808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altLang="zh-TW" dirty="0"/>
              <a:t> #HF/6-31+G(d,p) GFInput</a:t>
            </a:r>
          </a:p>
          <a:p>
            <a:endParaRPr lang="pt-BR" altLang="zh-TW" dirty="0"/>
          </a:p>
          <a:p>
            <a:r>
              <a:rPr lang="pt-BR" altLang="zh-TW" dirty="0"/>
              <a:t>Water</a:t>
            </a:r>
          </a:p>
          <a:p>
            <a:endParaRPr lang="pt-BR" altLang="zh-TW" dirty="0"/>
          </a:p>
          <a:p>
            <a:r>
              <a:rPr lang="zh-TW" altLang="en-US" dirty="0"/>
              <a:t> </a:t>
            </a:r>
            <a:r>
              <a:rPr lang="en-US" altLang="zh-TW" dirty="0"/>
              <a:t>0</a:t>
            </a:r>
            <a:r>
              <a:rPr lang="zh-TW" altLang="en-US" dirty="0"/>
              <a:t>  </a:t>
            </a:r>
            <a:r>
              <a:rPr lang="en-US" altLang="zh-TW" dirty="0"/>
              <a:t>1</a:t>
            </a:r>
            <a:endParaRPr lang="pt-BR" altLang="zh-TW" dirty="0"/>
          </a:p>
          <a:p>
            <a:r>
              <a:rPr lang="zh-TW" altLang="en-US" dirty="0"/>
              <a:t> </a:t>
            </a:r>
            <a:r>
              <a:rPr lang="pt-BR" altLang="zh-TW" dirty="0"/>
              <a:t>H</a:t>
            </a:r>
          </a:p>
          <a:p>
            <a:r>
              <a:rPr lang="pt-BR" altLang="zh-TW" dirty="0"/>
              <a:t> O                    1    R</a:t>
            </a:r>
          </a:p>
          <a:p>
            <a:r>
              <a:rPr lang="pt-BR" altLang="zh-TW" dirty="0"/>
              <a:t> H                    2    R        1    A</a:t>
            </a:r>
          </a:p>
          <a:p>
            <a:r>
              <a:rPr lang="pt-BR" altLang="zh-TW" dirty="0"/>
              <a:t>       Variables:</a:t>
            </a:r>
          </a:p>
          <a:p>
            <a:r>
              <a:rPr lang="pt-BR" altLang="zh-TW" dirty="0"/>
              <a:t>  R                     0.97                     </a:t>
            </a:r>
          </a:p>
          <a:p>
            <a:r>
              <a:rPr lang="pt-BR" altLang="zh-TW" dirty="0"/>
              <a:t>  A                   104.5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35519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8</a:t>
            </a:fld>
            <a:endParaRPr kumimoji="0"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" name="矩形 1"/>
          <p:cNvSpPr/>
          <p:nvPr/>
        </p:nvSpPr>
        <p:spPr>
          <a:xfrm>
            <a:off x="5447928" y="235757"/>
            <a:ext cx="59046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3 0</a:t>
            </a:r>
          </a:p>
          <a:p>
            <a:r>
              <a:rPr lang="en-US" altLang="zh-TW" dirty="0"/>
              <a:t> S   3 1.00       0.000000000000</a:t>
            </a:r>
          </a:p>
          <a:p>
            <a:r>
              <a:rPr lang="en-US" altLang="zh-TW" dirty="0"/>
              <a:t>      0.1873113696D+02  0.3349460434D-01</a:t>
            </a:r>
          </a:p>
          <a:p>
            <a:r>
              <a:rPr lang="en-US" altLang="zh-TW" dirty="0"/>
              <a:t>      0.2825394365D+01  0.2347269535D+00</a:t>
            </a:r>
          </a:p>
          <a:p>
            <a:r>
              <a:rPr lang="en-US" altLang="zh-TW" dirty="0"/>
              <a:t>      0.6401216923D+00  0.8137573261D+00</a:t>
            </a:r>
          </a:p>
          <a:p>
            <a:r>
              <a:rPr lang="en-US" altLang="zh-TW" dirty="0"/>
              <a:t> S   1 1.00       0.000000000000</a:t>
            </a:r>
          </a:p>
          <a:p>
            <a:r>
              <a:rPr lang="en-US" altLang="zh-TW" dirty="0"/>
              <a:t>      0.1612777588D+00  0.1000000000D+01</a:t>
            </a:r>
          </a:p>
          <a:p>
            <a:r>
              <a:rPr lang="en-US" altLang="zh-TW" dirty="0"/>
              <a:t> P   1 1.00       0.000000000000</a:t>
            </a:r>
          </a:p>
          <a:p>
            <a:r>
              <a:rPr lang="en-US" altLang="zh-TW" dirty="0"/>
              <a:t>      0.1100000000D+01  0.1000000000D+01</a:t>
            </a:r>
          </a:p>
          <a:p>
            <a:r>
              <a:rPr lang="en-US" altLang="zh-TW" dirty="0"/>
              <a:t> ****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191344" y="210306"/>
            <a:ext cx="6096000" cy="67403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/>
              <a:t> 2 0</a:t>
            </a:r>
          </a:p>
          <a:p>
            <a:r>
              <a:rPr lang="en-US" altLang="zh-TW"/>
              <a:t> S   6 1.00       0.000000000000</a:t>
            </a:r>
          </a:p>
          <a:p>
            <a:r>
              <a:rPr lang="en-US" altLang="zh-TW"/>
              <a:t>      0.5484671660D+04  0.1831074430D-02</a:t>
            </a:r>
          </a:p>
          <a:p>
            <a:r>
              <a:rPr lang="en-US" altLang="zh-TW"/>
              <a:t>      0.8252349460D+03  0.1395017220D-01</a:t>
            </a:r>
          </a:p>
          <a:p>
            <a:r>
              <a:rPr lang="en-US" altLang="zh-TW"/>
              <a:t>      0.1880469580D+03  0.6844507810D-01</a:t>
            </a:r>
          </a:p>
          <a:p>
            <a:r>
              <a:rPr lang="en-US" altLang="zh-TW"/>
              <a:t>      0.5296450000D+02  0.2327143360D+00</a:t>
            </a:r>
          </a:p>
          <a:p>
            <a:r>
              <a:rPr lang="en-US" altLang="zh-TW"/>
              <a:t>      0.1689757040D+02  0.4701928980D+00</a:t>
            </a:r>
          </a:p>
          <a:p>
            <a:r>
              <a:rPr lang="en-US" altLang="zh-TW"/>
              <a:t>      0.5799635340D+01  0.3585208530D+00</a:t>
            </a:r>
          </a:p>
          <a:p>
            <a:r>
              <a:rPr lang="en-US" altLang="zh-TW"/>
              <a:t> SP   3 1.00       0.000000000000</a:t>
            </a:r>
          </a:p>
          <a:p>
            <a:r>
              <a:rPr lang="en-US" altLang="zh-TW"/>
              <a:t>      0.1553961625D+02 -0.1107775495D+00  0.7087426823D-01</a:t>
            </a:r>
          </a:p>
          <a:p>
            <a:r>
              <a:rPr lang="en-US" altLang="zh-TW"/>
              <a:t>      0.3599933586D+01 -0.1480262627D+00  0.3397528391D+00</a:t>
            </a:r>
          </a:p>
          <a:p>
            <a:r>
              <a:rPr lang="en-US" altLang="zh-TW"/>
              <a:t>      0.1013761750D+01  0.1130767015D+01  0.7271585773D+00</a:t>
            </a:r>
          </a:p>
          <a:p>
            <a:r>
              <a:rPr lang="en-US" altLang="zh-TW"/>
              <a:t> SP   1 1.00       0.000000000000</a:t>
            </a:r>
          </a:p>
          <a:p>
            <a:r>
              <a:rPr lang="en-US" altLang="zh-TW"/>
              <a:t>      0.2700058226D+00  0.1000000000D+01  0.1000000000D+01</a:t>
            </a:r>
          </a:p>
          <a:p>
            <a:r>
              <a:rPr lang="en-US" altLang="zh-TW"/>
              <a:t> SP   1 1.00       0.000000000000</a:t>
            </a:r>
          </a:p>
          <a:p>
            <a:r>
              <a:rPr lang="en-US" altLang="zh-TW"/>
              <a:t>      0.8450000000D-01  0.1000000000D+01  0.1000000000D+01</a:t>
            </a:r>
          </a:p>
          <a:p>
            <a:r>
              <a:rPr lang="en-US" altLang="zh-TW"/>
              <a:t> D   1 1.00       0.000000000000</a:t>
            </a:r>
          </a:p>
          <a:p>
            <a:r>
              <a:rPr lang="en-US" altLang="zh-TW"/>
              <a:t>      0.8000000000D+00  0.1000000000D+01</a:t>
            </a:r>
          </a:p>
          <a:p>
            <a:r>
              <a:rPr lang="en-US" altLang="zh-TW"/>
              <a:t> ****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5447928" y="3374983"/>
            <a:ext cx="70321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FF00"/>
                </a:solidFill>
              </a:rPr>
              <a:t>29 basis functions,    46 primitive </a:t>
            </a:r>
            <a:r>
              <a:rPr lang="en-US" altLang="zh-TW" dirty="0" err="1">
                <a:solidFill>
                  <a:srgbClr val="FFFF00"/>
                </a:solidFill>
              </a:rPr>
              <a:t>gaussians</a:t>
            </a:r>
            <a:r>
              <a:rPr lang="en-US" altLang="zh-TW" dirty="0">
                <a:solidFill>
                  <a:srgbClr val="FFFF00"/>
                </a:solidFill>
              </a:rPr>
              <a:t>,    </a:t>
            </a:r>
          </a:p>
          <a:p>
            <a:r>
              <a:rPr lang="en-US" altLang="zh-TW" dirty="0">
                <a:solidFill>
                  <a:srgbClr val="FFFF00"/>
                </a:solidFill>
              </a:rPr>
              <a:t>5 alpha electrons        5 beta electrons</a:t>
            </a:r>
            <a:br>
              <a:rPr lang="en-US" altLang="zh-TW" dirty="0">
                <a:solidFill>
                  <a:srgbClr val="FFFF00"/>
                </a:solidFill>
              </a:rPr>
            </a:br>
            <a:r>
              <a:rPr lang="en-US" altLang="zh-TW" dirty="0">
                <a:solidFill>
                  <a:srgbClr val="FFFF00"/>
                </a:solidFill>
              </a:rPr>
              <a:t>nuclear repulsion energy         9.0736758041 </a:t>
            </a:r>
            <a:r>
              <a:rPr lang="en-US" altLang="zh-TW" dirty="0" err="1">
                <a:solidFill>
                  <a:srgbClr val="FFFF00"/>
                </a:solidFill>
              </a:rPr>
              <a:t>Hartrees</a:t>
            </a:r>
            <a:r>
              <a:rPr lang="en-US" altLang="zh-TW" dirty="0">
                <a:solidFill>
                  <a:srgbClr val="FFFF00"/>
                </a:solidFill>
              </a:rPr>
              <a:t>.</a:t>
            </a:r>
            <a:endParaRPr lang="zh-TW" altLang="en-US" dirty="0">
              <a:solidFill>
                <a:srgbClr val="FFFF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5447928" y="4483025"/>
            <a:ext cx="65527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 Initial guess orbital symmetries:</a:t>
            </a:r>
          </a:p>
          <a:p>
            <a:r>
              <a:rPr lang="en-US" altLang="zh-TW" dirty="0"/>
              <a:t>       Occupied  (A1) (A1) (B2) (A1) (B1)</a:t>
            </a:r>
          </a:p>
          <a:p>
            <a:r>
              <a:rPr lang="en-US" altLang="zh-TW" dirty="0"/>
              <a:t>       Virtual   (A1) (B2) (A1) (B1) (B2) (A1) (B2) (A1) (B1) (B2)</a:t>
            </a:r>
          </a:p>
          <a:p>
            <a:r>
              <a:rPr lang="en-US" altLang="zh-TW" dirty="0"/>
              <a:t>                 (A1) (A1) (A2) (A1) (B1) (A1) (B2) (B2) (A2) (B1)</a:t>
            </a:r>
          </a:p>
          <a:p>
            <a:r>
              <a:rPr lang="en-US" altLang="zh-TW" dirty="0"/>
              <a:t>                 (A1) (A1) (B2) (A1)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89325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9</a:t>
            </a:fld>
            <a:endParaRPr kumimoji="0"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" name="標題 1"/>
          <p:cNvSpPr>
            <a:spLocks noGrp="1"/>
          </p:cNvSpPr>
          <p:nvPr>
            <p:ph type="title"/>
          </p:nvPr>
        </p:nvSpPr>
        <p:spPr>
          <a:xfrm>
            <a:off x="2236578" y="184666"/>
            <a:ext cx="8634622" cy="1376966"/>
          </a:xfrm>
        </p:spPr>
        <p:txBody>
          <a:bodyPr>
            <a:noAutofit/>
          </a:bodyPr>
          <a:lstStyle/>
          <a:p>
            <a:r>
              <a:rPr lang="en-US" altLang="zh-TW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zh-TW" alt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Study:</a:t>
            </a:r>
            <a:r>
              <a:rPr lang="zh-TW" alt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aug</a:t>
            </a:r>
            <a:r>
              <a:rPr lang="en-US" altLang="zh-TW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-cc-</a:t>
            </a:r>
            <a:r>
              <a:rPr lang="en-US" altLang="zh-TW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pVDZ</a:t>
            </a:r>
            <a:r>
              <a:rPr lang="zh-TW" alt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en-US" sz="2800" dirty="0">
              <a:solidFill>
                <a:srgbClr val="FF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159896" y="1700808"/>
            <a:ext cx="633670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200" dirty="0"/>
              <a:t> </a:t>
            </a:r>
            <a:r>
              <a:rPr lang="en-US" altLang="zh-TW" dirty="0"/>
              <a:t>Standard basis: Aug-CC-</a:t>
            </a:r>
            <a:r>
              <a:rPr lang="en-US" altLang="zh-TW" dirty="0" err="1"/>
              <a:t>pVDZ</a:t>
            </a:r>
            <a:r>
              <a:rPr lang="en-US" altLang="zh-TW" dirty="0"/>
              <a:t> (5D, 7F)</a:t>
            </a:r>
          </a:p>
          <a:p>
            <a:r>
              <a:rPr lang="en-US" altLang="zh-TW" dirty="0"/>
              <a:t> AO basis set in the form of general basis input (Overlap normalization):</a:t>
            </a:r>
          </a:p>
          <a:p>
            <a:r>
              <a:rPr lang="en-US" altLang="zh-TW" dirty="0"/>
              <a:t>      1 0</a:t>
            </a:r>
          </a:p>
          <a:p>
            <a:r>
              <a:rPr lang="en-US" altLang="zh-TW" dirty="0"/>
              <a:t> S   3 1.00       0.000000000000</a:t>
            </a:r>
          </a:p>
          <a:p>
            <a:r>
              <a:rPr lang="en-US" altLang="zh-TW" dirty="0"/>
              <a:t>      0.1301000000D+02  0.3349872639D-01</a:t>
            </a:r>
          </a:p>
          <a:p>
            <a:r>
              <a:rPr lang="en-US" altLang="zh-TW" dirty="0"/>
              <a:t>      0.1962000000D+01  0.2348008012D+00</a:t>
            </a:r>
          </a:p>
          <a:p>
            <a:r>
              <a:rPr lang="en-US" altLang="zh-TW" dirty="0"/>
              <a:t>      0.4446000000D+00  0.8136829579D+00</a:t>
            </a:r>
          </a:p>
          <a:p>
            <a:r>
              <a:rPr lang="en-US" altLang="zh-TW" dirty="0"/>
              <a:t> S   1 1.00       0.000000000000</a:t>
            </a:r>
          </a:p>
          <a:p>
            <a:r>
              <a:rPr lang="en-US" altLang="zh-TW" dirty="0"/>
              <a:t>      0.1220000000D+00  0.1000000000D+01</a:t>
            </a:r>
          </a:p>
          <a:p>
            <a:r>
              <a:rPr lang="en-US" altLang="zh-TW" dirty="0"/>
              <a:t> S   1 1.00       0.000000000000</a:t>
            </a:r>
          </a:p>
          <a:p>
            <a:r>
              <a:rPr lang="en-US" altLang="zh-TW" dirty="0"/>
              <a:t>      0.2974000000D-01  0.1000000000D+01</a:t>
            </a:r>
          </a:p>
          <a:p>
            <a:r>
              <a:rPr lang="en-US" altLang="zh-TW" dirty="0"/>
              <a:t> P   1 1.00       0.000000000000</a:t>
            </a:r>
          </a:p>
          <a:p>
            <a:r>
              <a:rPr lang="en-US" altLang="zh-TW" dirty="0"/>
              <a:t>      0.7270000000D+00  0.1000000000D+01</a:t>
            </a:r>
          </a:p>
          <a:p>
            <a:r>
              <a:rPr lang="en-US" altLang="zh-TW" dirty="0"/>
              <a:t> P   1 1.00       0.000000000000</a:t>
            </a:r>
          </a:p>
          <a:p>
            <a:r>
              <a:rPr lang="en-US" altLang="zh-TW" dirty="0"/>
              <a:t>      0.1410000000D+00  0.1000000000D+01</a:t>
            </a:r>
          </a:p>
          <a:p>
            <a:r>
              <a:rPr lang="en-US" altLang="zh-TW" dirty="0"/>
              <a:t> ****      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695400" y="1700808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altLang="zh-TW" dirty="0"/>
              <a:t> #HF/6-31+G(d,p) GFInput</a:t>
            </a:r>
          </a:p>
          <a:p>
            <a:endParaRPr lang="pt-BR" altLang="zh-TW" dirty="0"/>
          </a:p>
          <a:p>
            <a:r>
              <a:rPr lang="pt-BR" altLang="zh-TW" dirty="0"/>
              <a:t>Water</a:t>
            </a:r>
          </a:p>
          <a:p>
            <a:endParaRPr lang="pt-BR" altLang="zh-TW" dirty="0"/>
          </a:p>
          <a:p>
            <a:r>
              <a:rPr lang="zh-TW" altLang="en-US" dirty="0"/>
              <a:t> </a:t>
            </a:r>
            <a:r>
              <a:rPr lang="en-US" altLang="zh-TW" dirty="0"/>
              <a:t>0</a:t>
            </a:r>
            <a:r>
              <a:rPr lang="zh-TW" altLang="en-US" dirty="0"/>
              <a:t>  </a:t>
            </a:r>
            <a:r>
              <a:rPr lang="en-US" altLang="zh-TW" dirty="0"/>
              <a:t>1</a:t>
            </a:r>
            <a:endParaRPr lang="pt-BR" altLang="zh-TW" dirty="0"/>
          </a:p>
          <a:p>
            <a:r>
              <a:rPr lang="zh-TW" altLang="en-US" dirty="0"/>
              <a:t> </a:t>
            </a:r>
            <a:r>
              <a:rPr lang="pt-BR" altLang="zh-TW" dirty="0"/>
              <a:t>H</a:t>
            </a:r>
          </a:p>
          <a:p>
            <a:r>
              <a:rPr lang="pt-BR" altLang="zh-TW" dirty="0"/>
              <a:t> O                    1    R</a:t>
            </a:r>
          </a:p>
          <a:p>
            <a:r>
              <a:rPr lang="pt-BR" altLang="zh-TW" dirty="0"/>
              <a:t> H                    2    R        1    A</a:t>
            </a:r>
          </a:p>
          <a:p>
            <a:r>
              <a:rPr lang="pt-BR" altLang="zh-TW" dirty="0"/>
              <a:t>       Variables:</a:t>
            </a:r>
          </a:p>
          <a:p>
            <a:r>
              <a:rPr lang="pt-BR" altLang="zh-TW" dirty="0"/>
              <a:t>  R                     0.97                     </a:t>
            </a:r>
          </a:p>
          <a:p>
            <a:r>
              <a:rPr lang="pt-BR" altLang="zh-TW" dirty="0"/>
              <a:t>  A                   104.5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25695268"/>
      </p:ext>
    </p:extLst>
  </p:cSld>
  <p:clrMapOvr>
    <a:masterClrMapping/>
  </p:clrMapOvr>
</p:sld>
</file>

<file path=ppt/theme/theme1.xml><?xml version="1.0" encoding="utf-8"?>
<a:theme xmlns:a="http://schemas.openxmlformats.org/drawingml/2006/main" name="科技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977</TotalTime>
  <Words>1551</Words>
  <Application>Microsoft Office PowerPoint</Application>
  <PresentationFormat>寬螢幕</PresentationFormat>
  <Paragraphs>219</Paragraphs>
  <Slides>13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2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5" baseType="lpstr">
      <vt:lpstr>微軟正黑體</vt:lpstr>
      <vt:lpstr>新細明體</vt:lpstr>
      <vt:lpstr>Arial</vt:lpstr>
      <vt:lpstr>Calibri</vt:lpstr>
      <vt:lpstr>Franklin Gothic Book</vt:lpstr>
      <vt:lpstr>Symbol</vt:lpstr>
      <vt:lpstr>Times New Roman</vt:lpstr>
      <vt:lpstr>Wingdings</vt:lpstr>
      <vt:lpstr>Wingdings 2</vt:lpstr>
      <vt:lpstr>科技</vt:lpstr>
      <vt:lpstr>Office 佈景主題</vt:lpstr>
      <vt:lpstr>方程式</vt:lpstr>
      <vt:lpstr>基底函數 The Basis Set</vt:lpstr>
      <vt:lpstr>AO and MO MOs are linear combination of  AOs LCAO-MO </vt:lpstr>
      <vt:lpstr>Modern calculation uses GTO  greatly simplifies the two-electron integrals</vt:lpstr>
      <vt:lpstr>Split-Valence Basis Set  兼顧準確度與計算效率 compromise between accuracy and efficiency</vt:lpstr>
      <vt:lpstr>Polarization and Diffuse Functions   for accurate calculation on the chemical bonding</vt:lpstr>
      <vt:lpstr>Basis Sets Suggestions  from rules to arts  Theory/Basis Set</vt:lpstr>
      <vt:lpstr>Case Study: 6-31+G(d,p) </vt:lpstr>
      <vt:lpstr>PowerPoint 簡報</vt:lpstr>
      <vt:lpstr>Case Study: aug-cc-pVDZ </vt:lpstr>
      <vt:lpstr>PowerPoint 簡報</vt:lpstr>
      <vt:lpstr>General Basis Set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分子結構的建立</dc:title>
  <dc:creator>user</dc:creator>
  <cp:lastModifiedBy>胡維平</cp:lastModifiedBy>
  <cp:revision>70</cp:revision>
  <dcterms:created xsi:type="dcterms:W3CDTF">2017-08-02T04:37:05Z</dcterms:created>
  <dcterms:modified xsi:type="dcterms:W3CDTF">2024-11-25T13:55:02Z</dcterms:modified>
</cp:coreProperties>
</file>