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9" r:id="rId1"/>
  </p:sldMasterIdLst>
  <p:notesMasterIdLst>
    <p:notesMasterId r:id="rId59"/>
  </p:notesMasterIdLst>
  <p:sldIdLst>
    <p:sldId id="257" r:id="rId2"/>
    <p:sldId id="415" r:id="rId3"/>
    <p:sldId id="414" r:id="rId4"/>
    <p:sldId id="412" r:id="rId5"/>
    <p:sldId id="413" r:id="rId6"/>
    <p:sldId id="324" r:id="rId7"/>
    <p:sldId id="380" r:id="rId8"/>
    <p:sldId id="285" r:id="rId9"/>
    <p:sldId id="367" r:id="rId10"/>
    <p:sldId id="416" r:id="rId11"/>
    <p:sldId id="284" r:id="rId12"/>
    <p:sldId id="328" r:id="rId13"/>
    <p:sldId id="326" r:id="rId14"/>
    <p:sldId id="327" r:id="rId15"/>
    <p:sldId id="400" r:id="rId16"/>
    <p:sldId id="402" r:id="rId17"/>
    <p:sldId id="403" r:id="rId18"/>
    <p:sldId id="404" r:id="rId19"/>
    <p:sldId id="376" r:id="rId20"/>
    <p:sldId id="396" r:id="rId21"/>
    <p:sldId id="384" r:id="rId22"/>
    <p:sldId id="407" r:id="rId23"/>
    <p:sldId id="406" r:id="rId24"/>
    <p:sldId id="397" r:id="rId25"/>
    <p:sldId id="398" r:id="rId26"/>
    <p:sldId id="399" r:id="rId27"/>
    <p:sldId id="381" r:id="rId28"/>
    <p:sldId id="382" r:id="rId29"/>
    <p:sldId id="405" r:id="rId30"/>
    <p:sldId id="383" r:id="rId31"/>
    <p:sldId id="368" r:id="rId32"/>
    <p:sldId id="375" r:id="rId33"/>
    <p:sldId id="408" r:id="rId34"/>
    <p:sldId id="387" r:id="rId35"/>
    <p:sldId id="409" r:id="rId36"/>
    <p:sldId id="389" r:id="rId37"/>
    <p:sldId id="395" r:id="rId38"/>
    <p:sldId id="394" r:id="rId39"/>
    <p:sldId id="392" r:id="rId40"/>
    <p:sldId id="393" r:id="rId41"/>
    <p:sldId id="391" r:id="rId42"/>
    <p:sldId id="318" r:id="rId43"/>
    <p:sldId id="362" r:id="rId44"/>
    <p:sldId id="390" r:id="rId45"/>
    <p:sldId id="298" r:id="rId46"/>
    <p:sldId id="365" r:id="rId47"/>
    <p:sldId id="323" r:id="rId48"/>
    <p:sldId id="410" r:id="rId49"/>
    <p:sldId id="401" r:id="rId50"/>
    <p:sldId id="411" r:id="rId51"/>
    <p:sldId id="363" r:id="rId52"/>
    <p:sldId id="388" r:id="rId53"/>
    <p:sldId id="359" r:id="rId54"/>
    <p:sldId id="360" r:id="rId55"/>
    <p:sldId id="361" r:id="rId56"/>
    <p:sldId id="364" r:id="rId57"/>
    <p:sldId id="417"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F2BAAC57-D3E5-4D2F-A9DB-071576211C82}">
          <p14:sldIdLst>
            <p14:sldId id="257"/>
            <p14:sldId id="415"/>
            <p14:sldId id="414"/>
            <p14:sldId id="412"/>
            <p14:sldId id="413"/>
            <p14:sldId id="324"/>
            <p14:sldId id="380"/>
            <p14:sldId id="285"/>
            <p14:sldId id="367"/>
            <p14:sldId id="416"/>
            <p14:sldId id="284"/>
            <p14:sldId id="328"/>
            <p14:sldId id="326"/>
            <p14:sldId id="327"/>
            <p14:sldId id="400"/>
            <p14:sldId id="402"/>
            <p14:sldId id="403"/>
            <p14:sldId id="404"/>
            <p14:sldId id="376"/>
            <p14:sldId id="396"/>
            <p14:sldId id="384"/>
            <p14:sldId id="407"/>
            <p14:sldId id="406"/>
            <p14:sldId id="397"/>
            <p14:sldId id="398"/>
            <p14:sldId id="399"/>
            <p14:sldId id="381"/>
            <p14:sldId id="382"/>
            <p14:sldId id="405"/>
            <p14:sldId id="383"/>
            <p14:sldId id="368"/>
            <p14:sldId id="375"/>
            <p14:sldId id="408"/>
            <p14:sldId id="387"/>
            <p14:sldId id="409"/>
          </p14:sldIdLst>
        </p14:section>
        <p14:section name="mopac計算" id="{BFBB6C9C-4542-46CC-81CF-5AC1028E641E}">
          <p14:sldIdLst>
            <p14:sldId id="389"/>
            <p14:sldId id="395"/>
            <p14:sldId id="394"/>
            <p14:sldId id="392"/>
            <p14:sldId id="393"/>
            <p14:sldId id="391"/>
            <p14:sldId id="318"/>
            <p14:sldId id="362"/>
            <p14:sldId id="390"/>
            <p14:sldId id="298"/>
            <p14:sldId id="365"/>
            <p14:sldId id="323"/>
            <p14:sldId id="410"/>
            <p14:sldId id="401"/>
            <p14:sldId id="411"/>
            <p14:sldId id="363"/>
            <p14:sldId id="388"/>
            <p14:sldId id="359"/>
            <p14:sldId id="360"/>
            <p14:sldId id="361"/>
            <p14:sldId id="364"/>
            <p14:sldId id="4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73" autoAdjust="0"/>
    <p:restoredTop sz="94987" autoAdjust="0"/>
  </p:normalViewPr>
  <p:slideViewPr>
    <p:cSldViewPr snapToGrid="0" showGuides="1">
      <p:cViewPr varScale="1">
        <p:scale>
          <a:sx n="56" d="100"/>
          <a:sy n="56" d="100"/>
        </p:scale>
        <p:origin x="112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CA0-6F78-4D8B-8612-26F84FE57E0F}" type="datetimeFigureOut">
              <a:rPr lang="zh-TW" altLang="en-US" smtClean="0"/>
              <a:t>2025/4/15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E8775-BBEA-4A98-B169-951A5EAAFB1C}" type="slidenum">
              <a:rPr lang="zh-TW" altLang="en-US" smtClean="0"/>
              <a:t>‹#›</a:t>
            </a:fld>
            <a:endParaRPr lang="zh-TW" altLang="en-US"/>
          </a:p>
        </p:txBody>
      </p:sp>
    </p:spTree>
    <p:extLst>
      <p:ext uri="{BB962C8B-B14F-4D97-AF65-F5344CB8AC3E}">
        <p14:creationId xmlns:p14="http://schemas.microsoft.com/office/powerpoint/2010/main" val="706942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39E8775-BBEA-4A98-B169-951A5EAAFB1C}" type="slidenum">
              <a:rPr lang="zh-TW" altLang="en-US" smtClean="0"/>
              <a:t>10</a:t>
            </a:fld>
            <a:endParaRPr lang="zh-TW" altLang="en-US"/>
          </a:p>
        </p:txBody>
      </p:sp>
    </p:spTree>
    <p:extLst>
      <p:ext uri="{BB962C8B-B14F-4D97-AF65-F5344CB8AC3E}">
        <p14:creationId xmlns:p14="http://schemas.microsoft.com/office/powerpoint/2010/main" val="209358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39E8775-BBEA-4A98-B169-951A5EAAFB1C}" type="slidenum">
              <a:rPr lang="zh-TW" altLang="en-US" smtClean="0"/>
              <a:t>15</a:t>
            </a:fld>
            <a:endParaRPr lang="zh-TW" altLang="en-US"/>
          </a:p>
        </p:txBody>
      </p:sp>
    </p:spTree>
    <p:extLst>
      <p:ext uri="{BB962C8B-B14F-4D97-AF65-F5344CB8AC3E}">
        <p14:creationId xmlns:p14="http://schemas.microsoft.com/office/powerpoint/2010/main" val="2640261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39E8775-BBEA-4A98-B169-951A5EAAFB1C}" type="slidenum">
              <a:rPr lang="zh-TW" altLang="en-US" smtClean="0"/>
              <a:t>16</a:t>
            </a:fld>
            <a:endParaRPr lang="zh-TW" altLang="en-US"/>
          </a:p>
        </p:txBody>
      </p:sp>
    </p:spTree>
    <p:extLst>
      <p:ext uri="{BB962C8B-B14F-4D97-AF65-F5344CB8AC3E}">
        <p14:creationId xmlns:p14="http://schemas.microsoft.com/office/powerpoint/2010/main" val="1652492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39E8775-BBEA-4A98-B169-951A5EAAFB1C}" type="slidenum">
              <a:rPr lang="zh-TW" altLang="en-US" smtClean="0"/>
              <a:t>37</a:t>
            </a:fld>
            <a:endParaRPr lang="zh-TW" altLang="en-US"/>
          </a:p>
        </p:txBody>
      </p:sp>
    </p:spTree>
    <p:extLst>
      <p:ext uri="{BB962C8B-B14F-4D97-AF65-F5344CB8AC3E}">
        <p14:creationId xmlns:p14="http://schemas.microsoft.com/office/powerpoint/2010/main" val="415429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-1-0</a:t>
            </a:r>
            <a:endParaRPr lang="zh-TW" altLang="en-US" dirty="0"/>
          </a:p>
        </p:txBody>
      </p:sp>
      <p:sp>
        <p:nvSpPr>
          <p:cNvPr id="4" name="投影片編號版面配置區 3"/>
          <p:cNvSpPr>
            <a:spLocks noGrp="1"/>
          </p:cNvSpPr>
          <p:nvPr>
            <p:ph type="sldNum" sz="quarter" idx="5"/>
          </p:nvPr>
        </p:nvSpPr>
        <p:spPr/>
        <p:txBody>
          <a:bodyPr/>
          <a:lstStyle/>
          <a:p>
            <a:fld id="{939E8775-BBEA-4A98-B169-951A5EAAFB1C}" type="slidenum">
              <a:rPr lang="zh-TW" altLang="en-US" smtClean="0"/>
              <a:t>40</a:t>
            </a:fld>
            <a:endParaRPr lang="zh-TW" altLang="en-US"/>
          </a:p>
        </p:txBody>
      </p:sp>
    </p:spTree>
    <p:extLst>
      <p:ext uri="{BB962C8B-B14F-4D97-AF65-F5344CB8AC3E}">
        <p14:creationId xmlns:p14="http://schemas.microsoft.com/office/powerpoint/2010/main" val="196403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1.786 1.764</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1.078 1.094</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108.4 109.9</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39E8775-BBEA-4A98-B169-951A5EAAFB1C}" type="slidenum">
              <a:rPr lang="zh-TW" altLang="en-US" smtClean="0"/>
              <a:t>42</a:t>
            </a:fld>
            <a:endParaRPr lang="zh-TW" altLang="en-US"/>
          </a:p>
        </p:txBody>
      </p:sp>
    </p:spTree>
    <p:extLst>
      <p:ext uri="{BB962C8B-B14F-4D97-AF65-F5344CB8AC3E}">
        <p14:creationId xmlns:p14="http://schemas.microsoft.com/office/powerpoint/2010/main" val="307923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F7C3A19A-DAAC-488C-9B86-D1CEEB7A1C47}" type="datetime1">
              <a:rPr lang="zh-TW" altLang="en-US" smtClean="0"/>
              <a:t>2025/4/15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695DE84-0064-4378-B788-F53B6DA2EF7F}" type="slidenum">
              <a:rPr lang="zh-TW" altLang="en-US" smtClean="0"/>
              <a:t>‹#›</a:t>
            </a:fld>
            <a:endParaRPr lang="zh-TW" altLang="en-US" dirty="0"/>
          </a:p>
        </p:txBody>
      </p:sp>
    </p:spTree>
    <p:extLst>
      <p:ext uri="{BB962C8B-B14F-4D97-AF65-F5344CB8AC3E}">
        <p14:creationId xmlns:p14="http://schemas.microsoft.com/office/powerpoint/2010/main" val="914922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0B89ADBD-D69C-4ADC-9FAA-7E15C6D46116}" type="datetime1">
              <a:rPr lang="zh-TW" altLang="en-US" smtClean="0"/>
              <a:t>2025/4/15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1251780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E8A753A1-90FC-445F-AA43-802A4EE06748}" type="datetime1">
              <a:rPr lang="zh-TW" altLang="en-US" smtClean="0"/>
              <a:t>2025/4/15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695DE84-0064-4378-B788-F53B6DA2EF7F}" type="slidenum">
              <a:rPr lang="zh-TW" altLang="en-US" smtClean="0"/>
              <a:t>‹#›</a:t>
            </a:fld>
            <a:endParaRPr lang="zh-TW"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35839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E4D2EDB-9A22-46B3-A57F-58CC110DCBD9}" type="datetime1">
              <a:rPr lang="zh-TW" altLang="en-US" smtClean="0"/>
              <a:t>2025/4/15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1779586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F348B0B-BC2C-41A8-BBC0-5211C9F07419}" type="datetime1">
              <a:rPr lang="zh-TW" altLang="en-US" smtClean="0"/>
              <a:t>2025/4/15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695DE84-0064-4378-B788-F53B6DA2EF7F}" type="slidenum">
              <a:rPr lang="zh-TW" altLang="en-US" smtClean="0"/>
              <a:t>‹#›</a:t>
            </a:fld>
            <a:endParaRPr lang="zh-TW"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5962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2ABB23A7-5CCC-45E1-BECF-ACCEBE99FF7E}" type="datetime1">
              <a:rPr lang="zh-TW" altLang="en-US" smtClean="0"/>
              <a:t>2025/4/15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821191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4779080-0BAE-4442-8A17-998189DA9242}" type="datetime1">
              <a:rPr lang="zh-TW" altLang="en-US" smtClean="0"/>
              <a:t>2025/4/15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3939328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F36C25D-CC22-4A2D-95DB-647BA7FA9E05}" type="datetime1">
              <a:rPr lang="zh-TW" altLang="en-US" smtClean="0"/>
              <a:t>2025/4/15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2428263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5D18D95-45E1-40C7-8FC3-5D76A33E1641}" type="datetime1">
              <a:rPr lang="zh-TW" altLang="en-US" smtClean="0"/>
              <a:t>2025/4/15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2451242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705102AB-23B2-4967-8082-B3123F3CC084}" type="datetime1">
              <a:rPr lang="zh-TW" altLang="en-US" smtClean="0"/>
              <a:t>2025/4/15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2860049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C9D4E1F1-7CD7-4A52-822D-291F5086E17F}" type="datetime1">
              <a:rPr lang="zh-TW" altLang="en-US" smtClean="0"/>
              <a:t>2025/4/15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48120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25D925-0EA9-4E44-8E8B-7BB435E0FA80}" type="datetime1">
              <a:rPr lang="zh-TW" altLang="en-US" smtClean="0"/>
              <a:t>2025/4/15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2359688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2D8434B-3F13-40BB-A8D5-5ACC3A7E8388}" type="datetime1">
              <a:rPr lang="zh-TW" altLang="en-US" smtClean="0"/>
              <a:t>2025/4/15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177483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026D1-542F-4894-B24C-1B2228BA9B8E}" type="datetime1">
              <a:rPr lang="zh-TW" altLang="en-US" smtClean="0"/>
              <a:t>2025/4/15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209532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F850D24-1E54-44EA-8A0F-E58B414C19BB}" type="datetime1">
              <a:rPr lang="zh-TW" altLang="en-US" smtClean="0"/>
              <a:t>2025/4/15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695DE84-0064-4378-B788-F53B6DA2EF7F}" type="slidenum">
              <a:rPr lang="zh-TW" altLang="en-US" smtClean="0"/>
              <a:t>‹#›</a:t>
            </a:fld>
            <a:endParaRPr lang="zh-TW" altLang="en-US"/>
          </a:p>
        </p:txBody>
      </p:sp>
    </p:spTree>
    <p:extLst>
      <p:ext uri="{BB962C8B-B14F-4D97-AF65-F5344CB8AC3E}">
        <p14:creationId xmlns:p14="http://schemas.microsoft.com/office/powerpoint/2010/main" val="2089070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695DE84-0064-4378-B788-F53B6DA2EF7F}" type="slidenum">
              <a:rPr lang="zh-TW" altLang="en-US" smtClean="0"/>
              <a:t>‹#›</a:t>
            </a:fld>
            <a:endParaRPr lang="zh-TW" altLang="en-US"/>
          </a:p>
        </p:txBody>
      </p:sp>
      <p:sp>
        <p:nvSpPr>
          <p:cNvPr id="5" name="Date Placeholder 4"/>
          <p:cNvSpPr>
            <a:spLocks noGrp="1"/>
          </p:cNvSpPr>
          <p:nvPr>
            <p:ph type="dt" sz="half" idx="10"/>
          </p:nvPr>
        </p:nvSpPr>
        <p:spPr/>
        <p:txBody>
          <a:bodyPr/>
          <a:lstStyle/>
          <a:p>
            <a:fld id="{482DBE26-D8DE-407C-80A4-A6AAF4170F53}" type="datetime1">
              <a:rPr lang="zh-TW" altLang="en-US" smtClean="0"/>
              <a:t>2025/4/15</a:t>
            </a:fld>
            <a:endParaRPr lang="zh-TW" altLang="en-US"/>
          </a:p>
        </p:txBody>
      </p:sp>
    </p:spTree>
    <p:extLst>
      <p:ext uri="{BB962C8B-B14F-4D97-AF65-F5344CB8AC3E}">
        <p14:creationId xmlns:p14="http://schemas.microsoft.com/office/powerpoint/2010/main" val="126270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0EF0ED4-455D-4D74-BE61-A56DD0965833}" type="datetime1">
              <a:rPr lang="zh-TW" altLang="en-US" smtClean="0"/>
              <a:t>2025/4/15</a:t>
            </a:fld>
            <a:endParaRPr lang="zh-TW"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2000">
                <a:solidFill>
                  <a:schemeClr val="accent1"/>
                </a:solidFill>
                <a:latin typeface="+mj-lt"/>
              </a:defRPr>
            </a:lvl1pPr>
          </a:lstStyle>
          <a:p>
            <a:fld id="{D695DE84-0064-4378-B788-F53B6DA2EF7F}" type="slidenum">
              <a:rPr lang="zh-TW" altLang="en-US" smtClean="0"/>
              <a:pPr/>
              <a:t>‹#›</a:t>
            </a:fld>
            <a:endParaRPr lang="zh-TW" altLang="en-US" dirty="0"/>
          </a:p>
        </p:txBody>
      </p:sp>
    </p:spTree>
    <p:extLst>
      <p:ext uri="{BB962C8B-B14F-4D97-AF65-F5344CB8AC3E}">
        <p14:creationId xmlns:p14="http://schemas.microsoft.com/office/powerpoint/2010/main" val="10460131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tmp"/><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MOPA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66.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3.tmp"/><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72.tmp"/><Relationship Id="rId1" Type="http://schemas.openxmlformats.org/officeDocument/2006/relationships/slideLayout" Target="../slideLayouts/slideLayout2.xml"/><Relationship Id="rId6" Type="http://schemas.openxmlformats.org/officeDocument/2006/relationships/image" Target="../media/image76.tmp"/><Relationship Id="rId5" Type="http://schemas.openxmlformats.org/officeDocument/2006/relationships/image" Target="../media/image75.tmp"/><Relationship Id="rId4" Type="http://schemas.openxmlformats.org/officeDocument/2006/relationships/image" Target="../media/image74.tm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9.tmp"/><Relationship Id="rId5" Type="http://schemas.openxmlformats.org/officeDocument/2006/relationships/image" Target="../media/image78.tmp"/><Relationship Id="rId4" Type="http://schemas.openxmlformats.org/officeDocument/2006/relationships/image" Target="../media/image73.tmp"/></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73.tmp"/></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2.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4.tmp"/><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apollo.chem.ccu.edu.tw/~WebMO/cgi-bin/webmo_pro/login.cgi" TargetMode="External"/><Relationship Id="rId2" Type="http://schemas.openxmlformats.org/officeDocument/2006/relationships/image" Target="../media/image8.tmp"/><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629E54-470F-43E5-8991-656ECBA2B001}"/>
              </a:ext>
            </a:extLst>
          </p:cNvPr>
          <p:cNvSpPr>
            <a:spLocks noGrp="1"/>
          </p:cNvSpPr>
          <p:nvPr>
            <p:ph type="ctrTitle"/>
          </p:nvPr>
        </p:nvSpPr>
        <p:spPr>
          <a:xfrm>
            <a:off x="553714" y="2423518"/>
            <a:ext cx="9337964" cy="1178520"/>
          </a:xfrm>
        </p:spPr>
        <p:txBody>
          <a:bodyPr>
            <a:normAutofit fontScale="90000"/>
          </a:bodyPr>
          <a:lstStyle/>
          <a:p>
            <a:pPr algn="ctr"/>
            <a:r>
              <a:rPr lang="en-US" altLang="zh-TW" sz="6600" dirty="0">
                <a:solidFill>
                  <a:srgbClr val="FF0000"/>
                </a:solidFill>
                <a:latin typeface="Times New Roman" panose="02020603050405020304" pitchFamily="18" charset="0"/>
                <a:cs typeface="Times New Roman" panose="02020603050405020304" pitchFamily="18" charset="0"/>
              </a:rPr>
              <a:t>Molecular</a:t>
            </a:r>
            <a:r>
              <a:rPr lang="zh-TW" altLang="en-US" sz="6600" dirty="0">
                <a:solidFill>
                  <a:srgbClr val="FF0000"/>
                </a:solidFill>
                <a:latin typeface="Times New Roman" panose="02020603050405020304" pitchFamily="18" charset="0"/>
                <a:cs typeface="Times New Roman" panose="02020603050405020304" pitchFamily="18" charset="0"/>
              </a:rPr>
              <a:t> </a:t>
            </a:r>
            <a:r>
              <a:rPr lang="en-US" altLang="zh-TW" sz="6600" dirty="0">
                <a:solidFill>
                  <a:srgbClr val="FF0000"/>
                </a:solidFill>
                <a:latin typeface="Times New Roman" panose="02020603050405020304" pitchFamily="18" charset="0"/>
                <a:cs typeface="Times New Roman" panose="02020603050405020304" pitchFamily="18" charset="0"/>
              </a:rPr>
              <a:t>Modeling</a:t>
            </a:r>
            <a:r>
              <a:rPr lang="zh-TW" altLang="en-US" sz="6600" dirty="0">
                <a:solidFill>
                  <a:srgbClr val="FF0000"/>
                </a:solidFill>
                <a:latin typeface="Times New Roman" panose="02020603050405020304" pitchFamily="18" charset="0"/>
                <a:cs typeface="Times New Roman" panose="02020603050405020304" pitchFamily="18" charset="0"/>
              </a:rPr>
              <a:t> </a:t>
            </a:r>
            <a:r>
              <a:rPr lang="en-US" altLang="zh-TW" sz="6600" dirty="0">
                <a:solidFill>
                  <a:srgbClr val="FF0000"/>
                </a:solidFill>
                <a:latin typeface="Times New Roman" panose="02020603050405020304" pitchFamily="18" charset="0"/>
                <a:cs typeface="Times New Roman" panose="02020603050405020304" pitchFamily="18" charset="0"/>
              </a:rPr>
              <a:t>using</a:t>
            </a:r>
            <a:r>
              <a:rPr lang="zh-TW" altLang="en-US" sz="6600" dirty="0">
                <a:solidFill>
                  <a:srgbClr val="FF0000"/>
                </a:solidFill>
                <a:latin typeface="Times New Roman" panose="02020603050405020304" pitchFamily="18" charset="0"/>
                <a:cs typeface="Times New Roman" panose="02020603050405020304" pitchFamily="18" charset="0"/>
              </a:rPr>
              <a:t> </a:t>
            </a:r>
            <a:r>
              <a:rPr lang="en-US" altLang="zh-TW" sz="6600" dirty="0" err="1">
                <a:solidFill>
                  <a:srgbClr val="FF0000"/>
                </a:solidFill>
                <a:latin typeface="Times New Roman" panose="02020603050405020304" pitchFamily="18" charset="0"/>
                <a:cs typeface="Times New Roman" panose="02020603050405020304" pitchFamily="18" charset="0"/>
              </a:rPr>
              <a:t>WebMO</a:t>
            </a:r>
            <a:endParaRPr lang="zh-TW" altLang="en-US" sz="6600" dirty="0">
              <a:solidFill>
                <a:srgbClr val="FF0000"/>
              </a:solidFill>
              <a:latin typeface="標楷體" panose="03000509000000000000" pitchFamily="65" charset="-120"/>
              <a:ea typeface="標楷體" panose="03000509000000000000" pitchFamily="65" charset="-120"/>
            </a:endParaRPr>
          </a:p>
        </p:txBody>
      </p:sp>
      <p:sp>
        <p:nvSpPr>
          <p:cNvPr id="5" name="副標題 4"/>
          <p:cNvSpPr>
            <a:spLocks noGrp="1"/>
          </p:cNvSpPr>
          <p:nvPr>
            <p:ph type="subTitle" idx="1"/>
          </p:nvPr>
        </p:nvSpPr>
        <p:spPr>
          <a:xfrm>
            <a:off x="1339228" y="4896653"/>
            <a:ext cx="8067662" cy="1264117"/>
          </a:xfrm>
        </p:spPr>
        <p:txBody>
          <a:bodyPr>
            <a:normAutofit fontScale="77500" lnSpcReduction="20000"/>
          </a:bodyPr>
          <a:lstStyle/>
          <a:p>
            <a:r>
              <a:rPr lang="en-US" altLang="zh-TW" sz="3100" b="1" dirty="0" smtClean="0">
                <a:solidFill>
                  <a:srgbClr val="0070C0"/>
                </a:solidFill>
                <a:latin typeface="Times New Roman" panose="02020603050405020304" pitchFamily="18" charset="0"/>
                <a:cs typeface="Times New Roman" panose="02020603050405020304" pitchFamily="18" charset="0"/>
              </a:rPr>
              <a:t>Wei-Ping</a:t>
            </a:r>
            <a:r>
              <a:rPr lang="zh-TW" altLang="en-US" sz="3100" b="1" dirty="0" smtClean="0">
                <a:solidFill>
                  <a:srgbClr val="0070C0"/>
                </a:solidFill>
                <a:latin typeface="Times New Roman" panose="02020603050405020304" pitchFamily="18" charset="0"/>
                <a:cs typeface="Times New Roman" panose="02020603050405020304" pitchFamily="18" charset="0"/>
              </a:rPr>
              <a:t> </a:t>
            </a:r>
            <a:r>
              <a:rPr lang="en-US" altLang="zh-TW" sz="3100" b="1" dirty="0" smtClean="0">
                <a:solidFill>
                  <a:srgbClr val="0070C0"/>
                </a:solidFill>
                <a:latin typeface="Times New Roman" panose="02020603050405020304" pitchFamily="18" charset="0"/>
                <a:cs typeface="Times New Roman" panose="02020603050405020304" pitchFamily="18" charset="0"/>
              </a:rPr>
              <a:t>Hu</a:t>
            </a:r>
          </a:p>
          <a:p>
            <a:r>
              <a:rPr lang="en-US" altLang="zh-TW" sz="3200" i="1" dirty="0" smtClean="0">
                <a:solidFill>
                  <a:srgbClr val="0070C0"/>
                </a:solidFill>
                <a:latin typeface="Times New Roman" panose="02020603050405020304" pitchFamily="18" charset="0"/>
                <a:cs typeface="Times New Roman" panose="02020603050405020304" pitchFamily="18" charset="0"/>
              </a:rPr>
              <a:t>Department</a:t>
            </a:r>
            <a:r>
              <a:rPr lang="zh-TW" altLang="en-US" sz="3200" i="1" dirty="0" smtClean="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of</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Chemistry</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and</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Biochemistry</a:t>
            </a:r>
          </a:p>
          <a:p>
            <a:r>
              <a:rPr lang="en-US" altLang="zh-TW" sz="3200" i="1" dirty="0">
                <a:solidFill>
                  <a:srgbClr val="0070C0"/>
                </a:solidFill>
                <a:latin typeface="Times New Roman" panose="02020603050405020304" pitchFamily="18" charset="0"/>
                <a:cs typeface="Times New Roman" panose="02020603050405020304" pitchFamily="18" charset="0"/>
              </a:rPr>
              <a:t>National</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Chung</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Cheng</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University</a:t>
            </a:r>
            <a:endParaRPr lang="zh-TW" altLang="en-US" sz="32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173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10</a:t>
            </a:fld>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493894" y="178771"/>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Save </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Molecule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文字方塊 21">
            <a:extLst>
              <a:ext uri="{FF2B5EF4-FFF2-40B4-BE49-F238E27FC236}">
                <a16:creationId xmlns:a16="http://schemas.microsoft.com/office/drawing/2014/main" id="{CBF051EC-877B-4831-BDEB-83A82B1845FE}"/>
              </a:ext>
            </a:extLst>
          </p:cNvPr>
          <p:cNvSpPr txBox="1"/>
          <p:nvPr/>
        </p:nvSpPr>
        <p:spPr>
          <a:xfrm>
            <a:off x="4791222" y="1856787"/>
            <a:ext cx="7598882" cy="1569660"/>
          </a:xfrm>
          <a:prstGeom prst="rect">
            <a:avLst/>
          </a:prstGeom>
          <a:noFill/>
        </p:spPr>
        <p:txBody>
          <a:bodyPr wrap="square">
            <a:spAutoFit/>
          </a:bodyPr>
          <a:lstStyle/>
          <a:p>
            <a:r>
              <a:rPr lang="en-US" altLang="zh-TW" sz="2400" dirty="0" smtClean="0">
                <a:effectLst/>
                <a:latin typeface="+mj-lt"/>
              </a:rPr>
              <a:t>Click File</a:t>
            </a:r>
            <a:r>
              <a:rPr lang="zh-TW" altLang="en-US" sz="2400" dirty="0" smtClean="0">
                <a:effectLst/>
                <a:latin typeface="+mj-lt"/>
              </a:rPr>
              <a:t> </a:t>
            </a:r>
            <a:r>
              <a:rPr lang="en-US" altLang="zh-TW" sz="2400" dirty="0" smtClean="0"/>
              <a:t>→</a:t>
            </a:r>
            <a:r>
              <a:rPr lang="zh-TW" altLang="en-US" sz="2400" dirty="0" smtClean="0"/>
              <a:t> </a:t>
            </a:r>
            <a:r>
              <a:rPr lang="en-US" altLang="zh-TW" sz="2400" dirty="0" smtClean="0"/>
              <a:t>Export</a:t>
            </a:r>
            <a:r>
              <a:rPr lang="zh-TW" altLang="en-US" sz="2400" dirty="0" smtClean="0"/>
              <a:t> </a:t>
            </a:r>
            <a:r>
              <a:rPr lang="en-US" altLang="zh-TW" sz="2400" dirty="0" smtClean="0"/>
              <a:t>Molecule</a:t>
            </a:r>
            <a:r>
              <a:rPr lang="zh-TW" altLang="en-US" sz="2400" dirty="0" smtClean="0"/>
              <a:t> </a:t>
            </a:r>
            <a:r>
              <a:rPr lang="en-US" altLang="zh-TW" sz="2400" dirty="0" smtClean="0"/>
              <a:t>→</a:t>
            </a:r>
            <a:r>
              <a:rPr lang="zh-TW" altLang="en-US" sz="2400" dirty="0" smtClean="0"/>
              <a:t> </a:t>
            </a:r>
            <a:r>
              <a:rPr lang="en-US" altLang="zh-TW" sz="2400" dirty="0" smtClean="0"/>
              <a:t>XYZ</a:t>
            </a:r>
            <a:r>
              <a:rPr lang="zh-TW" altLang="en-US" sz="2400" dirty="0" smtClean="0"/>
              <a:t> </a:t>
            </a:r>
            <a:r>
              <a:rPr lang="en-US" altLang="zh-TW" sz="2400" dirty="0" smtClean="0"/>
              <a:t>format</a:t>
            </a:r>
            <a:r>
              <a:rPr lang="zh-TW" altLang="en-US" sz="2400" dirty="0" smtClean="0"/>
              <a:t> </a:t>
            </a:r>
            <a:r>
              <a:rPr lang="en-US" altLang="zh-TW" sz="2400" dirty="0"/>
              <a:t>→</a:t>
            </a:r>
            <a:r>
              <a:rPr lang="zh-TW" altLang="en-US" sz="2400" dirty="0"/>
              <a:t> </a:t>
            </a:r>
            <a:r>
              <a:rPr lang="en-US" altLang="zh-TW" sz="2400" dirty="0" smtClean="0"/>
              <a:t>OK</a:t>
            </a:r>
          </a:p>
          <a:p>
            <a:endParaRPr lang="en-US" altLang="zh-TW" sz="2400" dirty="0">
              <a:effectLst/>
              <a:latin typeface="+mj-lt"/>
            </a:endParaRPr>
          </a:p>
          <a:p>
            <a:r>
              <a:rPr lang="en-US" altLang="zh-TW" sz="2400" i="1" dirty="0" smtClean="0">
                <a:solidFill>
                  <a:srgbClr val="FF0000"/>
                </a:solidFill>
                <a:effectLst/>
                <a:latin typeface="+mj-lt"/>
              </a:rPr>
              <a:t>You</a:t>
            </a:r>
            <a:r>
              <a:rPr lang="zh-TW" altLang="en-US" sz="2400" i="1" dirty="0" smtClean="0">
                <a:solidFill>
                  <a:srgbClr val="FF0000"/>
                </a:solidFill>
                <a:effectLst/>
                <a:latin typeface="+mj-lt"/>
              </a:rPr>
              <a:t> </a:t>
            </a:r>
            <a:r>
              <a:rPr lang="en-US" altLang="zh-TW" sz="2400" i="1" dirty="0" smtClean="0">
                <a:solidFill>
                  <a:srgbClr val="FF0000"/>
                </a:solidFill>
                <a:effectLst/>
                <a:latin typeface="+mj-lt"/>
              </a:rPr>
              <a:t>may</a:t>
            </a:r>
            <a:r>
              <a:rPr lang="zh-TW" altLang="en-US" sz="2400" i="1" dirty="0" smtClean="0">
                <a:solidFill>
                  <a:srgbClr val="FF0000"/>
                </a:solidFill>
                <a:effectLst/>
                <a:latin typeface="+mj-lt"/>
              </a:rPr>
              <a:t> </a:t>
            </a:r>
            <a:r>
              <a:rPr lang="en-US" altLang="zh-TW" sz="2400" i="1" dirty="0" smtClean="0">
                <a:solidFill>
                  <a:srgbClr val="FF0000"/>
                </a:solidFill>
                <a:effectLst/>
                <a:latin typeface="+mj-lt"/>
              </a:rPr>
              <a:t>want</a:t>
            </a:r>
            <a:r>
              <a:rPr lang="zh-TW" altLang="en-US" sz="2400" i="1" dirty="0" smtClean="0">
                <a:solidFill>
                  <a:srgbClr val="FF0000"/>
                </a:solidFill>
                <a:effectLst/>
                <a:latin typeface="+mj-lt"/>
              </a:rPr>
              <a:t> </a:t>
            </a:r>
            <a:r>
              <a:rPr lang="en-US" altLang="zh-TW" sz="2400" i="1" dirty="0" smtClean="0">
                <a:solidFill>
                  <a:srgbClr val="FF0000"/>
                </a:solidFill>
                <a:latin typeface="+mj-lt"/>
              </a:rPr>
              <a:t>to</a:t>
            </a:r>
            <a:r>
              <a:rPr lang="zh-TW" altLang="en-US" sz="2400" i="1" dirty="0" smtClean="0">
                <a:solidFill>
                  <a:srgbClr val="FF0000"/>
                </a:solidFill>
                <a:latin typeface="+mj-lt"/>
              </a:rPr>
              <a:t> </a:t>
            </a:r>
            <a:r>
              <a:rPr lang="en-US" altLang="zh-TW" sz="2400" i="1" dirty="0" smtClean="0">
                <a:solidFill>
                  <a:srgbClr val="FF0000"/>
                </a:solidFill>
                <a:latin typeface="+mj-lt"/>
              </a:rPr>
              <a:t>rename</a:t>
            </a:r>
            <a:r>
              <a:rPr lang="zh-TW" altLang="en-US" sz="2400" i="1" dirty="0" smtClean="0">
                <a:solidFill>
                  <a:srgbClr val="FF0000"/>
                </a:solidFill>
                <a:latin typeface="+mj-lt"/>
              </a:rPr>
              <a:t> </a:t>
            </a:r>
            <a:r>
              <a:rPr lang="en-US" altLang="zh-TW" sz="2400" i="1" dirty="0" smtClean="0">
                <a:solidFill>
                  <a:srgbClr val="FF0000"/>
                </a:solidFill>
                <a:latin typeface="+mj-lt"/>
              </a:rPr>
              <a:t>it.</a:t>
            </a:r>
            <a:endParaRPr lang="en-US" altLang="zh-TW" sz="2400" i="1" dirty="0">
              <a:solidFill>
                <a:srgbClr val="FF0000"/>
              </a:solidFill>
              <a:effectLst/>
              <a:latin typeface="+mj-lt"/>
            </a:endParaRPr>
          </a:p>
          <a:p>
            <a:endParaRPr lang="zh-TW" altLang="zh-TW" sz="2400" kern="100" dirty="0">
              <a:effectLst/>
              <a:latin typeface="+mj-lt"/>
              <a:ea typeface="新細明體" panose="02020500000000000000" pitchFamily="18" charset="-120"/>
              <a:cs typeface="Times New Roman" panose="02020603050405020304" pitchFamily="18" charset="0"/>
            </a:endParaRPr>
          </a:p>
        </p:txBody>
      </p:sp>
      <p:pic>
        <p:nvPicPr>
          <p:cNvPr id="4" name="圖片 3"/>
          <p:cNvPicPr>
            <a:picLocks noChangeAspect="1"/>
          </p:cNvPicPr>
          <p:nvPr/>
        </p:nvPicPr>
        <p:blipFill rotWithShape="1">
          <a:blip r:embed="rId3"/>
          <a:srcRect l="49996" t="19495" r="18396" b="15425"/>
          <a:stretch/>
        </p:blipFill>
        <p:spPr>
          <a:xfrm>
            <a:off x="493894" y="912861"/>
            <a:ext cx="3985565" cy="2308025"/>
          </a:xfrm>
          <a:prstGeom prst="rect">
            <a:avLst/>
          </a:prstGeom>
        </p:spPr>
      </p:pic>
      <p:pic>
        <p:nvPicPr>
          <p:cNvPr id="5" name="圖片 4"/>
          <p:cNvPicPr>
            <a:picLocks noChangeAspect="1"/>
          </p:cNvPicPr>
          <p:nvPr/>
        </p:nvPicPr>
        <p:blipFill>
          <a:blip r:embed="rId4"/>
          <a:stretch>
            <a:fillRect/>
          </a:stretch>
        </p:blipFill>
        <p:spPr>
          <a:xfrm>
            <a:off x="493894" y="3370532"/>
            <a:ext cx="3386990" cy="3265340"/>
          </a:xfrm>
          <a:prstGeom prst="rect">
            <a:avLst/>
          </a:prstGeom>
        </p:spPr>
      </p:pic>
      <p:sp>
        <p:nvSpPr>
          <p:cNvPr id="6" name="文字方塊 5"/>
          <p:cNvSpPr txBox="1"/>
          <p:nvPr/>
        </p:nvSpPr>
        <p:spPr>
          <a:xfrm>
            <a:off x="4816549" y="4529470"/>
            <a:ext cx="4839466" cy="461665"/>
          </a:xfrm>
          <a:prstGeom prst="rect">
            <a:avLst/>
          </a:prstGeom>
          <a:noFill/>
        </p:spPr>
        <p:txBody>
          <a:bodyPr wrap="none" rtlCol="0">
            <a:spAutoFit/>
          </a:bodyPr>
          <a:lstStyle/>
          <a:p>
            <a:r>
              <a:rPr lang="en-US" altLang="zh-TW" sz="2400" dirty="0" smtClean="0">
                <a:solidFill>
                  <a:srgbClr val="FF0000"/>
                </a:solidFill>
                <a:latin typeface="+mj-lt"/>
              </a:rPr>
              <a:t>You</a:t>
            </a:r>
            <a:r>
              <a:rPr lang="zh-TW" altLang="en-US" sz="2400" dirty="0" smtClean="0">
                <a:solidFill>
                  <a:srgbClr val="FF0000"/>
                </a:solidFill>
                <a:latin typeface="+mj-lt"/>
              </a:rPr>
              <a:t> </a:t>
            </a:r>
            <a:r>
              <a:rPr lang="en-US" altLang="zh-TW" sz="2400" dirty="0" smtClean="0">
                <a:solidFill>
                  <a:srgbClr val="FF0000"/>
                </a:solidFill>
                <a:latin typeface="+mj-lt"/>
              </a:rPr>
              <a:t>can</a:t>
            </a:r>
            <a:r>
              <a:rPr lang="zh-TW" altLang="en-US" sz="2400" dirty="0" smtClean="0">
                <a:solidFill>
                  <a:srgbClr val="FF0000"/>
                </a:solidFill>
                <a:latin typeface="+mj-lt"/>
              </a:rPr>
              <a:t> </a:t>
            </a:r>
            <a:r>
              <a:rPr lang="en-US" altLang="zh-TW" sz="2400" dirty="0" smtClean="0">
                <a:solidFill>
                  <a:srgbClr val="FF0000"/>
                </a:solidFill>
                <a:latin typeface="+mj-lt"/>
              </a:rPr>
              <a:t>Import</a:t>
            </a:r>
            <a:r>
              <a:rPr lang="zh-TW" altLang="en-US" sz="2400" dirty="0" smtClean="0">
                <a:solidFill>
                  <a:srgbClr val="FF0000"/>
                </a:solidFill>
                <a:latin typeface="+mj-lt"/>
              </a:rPr>
              <a:t> </a:t>
            </a:r>
            <a:r>
              <a:rPr lang="en-US" altLang="zh-TW" sz="2400" dirty="0" smtClean="0">
                <a:solidFill>
                  <a:srgbClr val="FF0000"/>
                </a:solidFill>
                <a:latin typeface="+mj-lt"/>
              </a:rPr>
              <a:t>the</a:t>
            </a:r>
            <a:r>
              <a:rPr lang="zh-TW" altLang="en-US" sz="2400" dirty="0" smtClean="0">
                <a:solidFill>
                  <a:srgbClr val="FF0000"/>
                </a:solidFill>
                <a:latin typeface="+mj-lt"/>
              </a:rPr>
              <a:t> </a:t>
            </a:r>
            <a:r>
              <a:rPr lang="en-US" altLang="zh-TW" sz="2400" dirty="0" smtClean="0">
                <a:solidFill>
                  <a:srgbClr val="FF0000"/>
                </a:solidFill>
                <a:latin typeface="+mj-lt"/>
              </a:rPr>
              <a:t>molecule</a:t>
            </a:r>
            <a:r>
              <a:rPr lang="zh-TW" altLang="en-US" sz="2400" dirty="0" smtClean="0">
                <a:solidFill>
                  <a:srgbClr val="FF0000"/>
                </a:solidFill>
                <a:latin typeface="+mj-lt"/>
              </a:rPr>
              <a:t> </a:t>
            </a:r>
            <a:r>
              <a:rPr lang="en-US" altLang="zh-TW" sz="2400" dirty="0" smtClean="0">
                <a:solidFill>
                  <a:srgbClr val="FF0000"/>
                </a:solidFill>
                <a:latin typeface="+mj-lt"/>
              </a:rPr>
              <a:t>later</a:t>
            </a:r>
            <a:r>
              <a:rPr lang="zh-TW" altLang="en-US" sz="2400" dirty="0" smtClean="0">
                <a:solidFill>
                  <a:srgbClr val="FF0000"/>
                </a:solidFill>
                <a:latin typeface="+mj-lt"/>
              </a:rPr>
              <a:t> </a:t>
            </a:r>
            <a:r>
              <a:rPr lang="en-US" altLang="zh-TW" sz="2400" dirty="0" smtClean="0">
                <a:solidFill>
                  <a:srgbClr val="FF0000"/>
                </a:solidFill>
                <a:latin typeface="+mj-lt"/>
              </a:rPr>
              <a:t>on.</a:t>
            </a:r>
            <a:endParaRPr lang="zh-TW" altLang="en-US" sz="2400" dirty="0">
              <a:solidFill>
                <a:srgbClr val="FF0000"/>
              </a:solidFill>
              <a:latin typeface="+mj-lt"/>
            </a:endParaRPr>
          </a:p>
        </p:txBody>
      </p:sp>
    </p:spTree>
    <p:extLst>
      <p:ext uri="{BB962C8B-B14F-4D97-AF65-F5344CB8AC3E}">
        <p14:creationId xmlns:p14="http://schemas.microsoft.com/office/powerpoint/2010/main" val="4053061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E077AFAB-C610-8B2B-9DB5-B015329232AE}"/>
              </a:ext>
            </a:extLst>
          </p:cNvPr>
          <p:cNvSpPr txBox="1"/>
          <p:nvPr/>
        </p:nvSpPr>
        <p:spPr>
          <a:xfrm>
            <a:off x="502200" y="4284932"/>
            <a:ext cx="5553808" cy="1938992"/>
          </a:xfrm>
          <a:prstGeom prst="rect">
            <a:avLst/>
          </a:prstGeom>
          <a:noFill/>
        </p:spPr>
        <p:txBody>
          <a:bodyPr wrap="square">
            <a:spAutoFit/>
          </a:bodyPr>
          <a:lstStyle/>
          <a:p>
            <a:r>
              <a:rPr lang="en-US" altLang="zh-TW" sz="2000" kern="100"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Build</a:t>
            </a:r>
            <a:r>
              <a:rPr lang="zh-TW" altLang="en-US" sz="2000"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a:t>
            </a:r>
            <a:r>
              <a:rPr lang="af-ZA" altLang="zh-TW" sz="2000" kern="100" dirty="0">
                <a:latin typeface="Times New Roman" panose="02020603050405020304" pitchFamily="18" charset="0"/>
                <a:ea typeface="標楷體" panose="03000509000000000000" pitchFamily="65" charset="-120"/>
                <a:cs typeface="Times New Roman" panose="02020603050405020304" pitchFamily="18" charset="0"/>
              </a:rPr>
              <a:t>Add new atoms</a:t>
            </a:r>
            <a:endParaRPr lang="en-US" altLang="zh-TW" sz="2000"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sz="2000"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000"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View</a:t>
            </a:r>
            <a:r>
              <a:rPr lang="zh-TW" altLang="en-US" sz="2000"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a:t>
            </a:r>
            <a:r>
              <a:rPr lang="af-ZA" altLang="zh-TW" sz="2000" kern="100" dirty="0">
                <a:latin typeface="Times New Roman" panose="02020603050405020304" pitchFamily="18" charset="0"/>
                <a:ea typeface="標楷體" panose="03000509000000000000" pitchFamily="65" charset="-120"/>
                <a:cs typeface="Times New Roman" panose="02020603050405020304" pitchFamily="18" charset="0"/>
              </a:rPr>
              <a:t>Rotate, translate, or scale molecules</a:t>
            </a:r>
          </a:p>
          <a:p>
            <a:endParaRPr lang="en-US" altLang="zh-TW" sz="2000"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000"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Adjust</a:t>
            </a:r>
            <a:r>
              <a:rPr lang="zh-TW" altLang="en-US" sz="2000"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Change the key length, key angle, or dihedral angle</a:t>
            </a:r>
            <a:endParaRPr lang="zh-TW" altLang="en-US" sz="2000"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11</a:t>
            </a:fld>
            <a:endParaRPr lang="zh-TW" altLang="en-US"/>
          </a:p>
        </p:txBody>
      </p:sp>
      <p:pic>
        <p:nvPicPr>
          <p:cNvPr id="10" name="圖片 9">
            <a:extLst>
              <a:ext uri="{FF2B5EF4-FFF2-40B4-BE49-F238E27FC236}">
                <a16:creationId xmlns:a16="http://schemas.microsoft.com/office/drawing/2014/main" id="{62AFC03E-694E-426D-8AF0-91EAC09E7114}"/>
              </a:ext>
            </a:extLst>
          </p:cNvPr>
          <p:cNvPicPr>
            <a:picLocks noChangeAspect="1"/>
          </p:cNvPicPr>
          <p:nvPr/>
        </p:nvPicPr>
        <p:blipFill rotWithShape="1">
          <a:blip r:embed="rId2"/>
          <a:srcRect l="13333" t="19240" r="32936" b="55624"/>
          <a:stretch/>
        </p:blipFill>
        <p:spPr>
          <a:xfrm>
            <a:off x="377702" y="1808144"/>
            <a:ext cx="6152037" cy="2158555"/>
          </a:xfrm>
          <a:prstGeom prst="rect">
            <a:avLst/>
          </a:prstGeom>
        </p:spPr>
      </p:pic>
      <p:pic>
        <p:nvPicPr>
          <p:cNvPr id="14" name="圖形 13" descr="單線箭號 (直線)">
            <a:extLst>
              <a:ext uri="{FF2B5EF4-FFF2-40B4-BE49-F238E27FC236}">
                <a16:creationId xmlns:a16="http://schemas.microsoft.com/office/drawing/2014/main" id="{E50368BE-8465-4014-83A1-A1CBB9CBAA2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574687" y="2160717"/>
            <a:ext cx="914400" cy="914400"/>
          </a:xfrm>
          <a:prstGeom prst="rect">
            <a:avLst/>
          </a:prstGeom>
        </p:spPr>
      </p:pic>
      <p:sp>
        <p:nvSpPr>
          <p:cNvPr id="16" name="矩形 15">
            <a:extLst>
              <a:ext uri="{FF2B5EF4-FFF2-40B4-BE49-F238E27FC236}">
                <a16:creationId xmlns:a16="http://schemas.microsoft.com/office/drawing/2014/main" id="{62C577B8-6AB2-40BF-B014-892637B532D6}"/>
              </a:ext>
            </a:extLst>
          </p:cNvPr>
          <p:cNvSpPr/>
          <p:nvPr/>
        </p:nvSpPr>
        <p:spPr>
          <a:xfrm>
            <a:off x="1552590" y="2247342"/>
            <a:ext cx="1806524" cy="7411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187570" y="168856"/>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Build Molecule</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kern="100" dirty="0">
                <a:latin typeface="Times New Roman" panose="02020603050405020304" pitchFamily="18" charset="0"/>
                <a:ea typeface="標楷體" panose="03000509000000000000" pitchFamily="65" charset="-120"/>
                <a:cs typeface="Times New Roman" panose="02020603050405020304" pitchFamily="18" charset="0"/>
              </a:rPr>
              <a:t>Tools</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60628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6B7F579C-2470-C506-35F7-AE22174464C1}"/>
              </a:ext>
            </a:extLst>
          </p:cNvPr>
          <p:cNvSpPr txBox="1">
            <a:spLocks/>
          </p:cNvSpPr>
          <p:nvPr/>
        </p:nvSpPr>
        <p:spPr>
          <a:xfrm>
            <a:off x="204383" y="94624"/>
            <a:ext cx="3230545"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Build</a:t>
            </a:r>
            <a:r>
              <a:rPr lang="zh-TW" altLang="en-US" sz="3200" b="1"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12</a:t>
            </a:fld>
            <a:endParaRPr lang="zh-TW" altLang="en-US"/>
          </a:p>
        </p:txBody>
      </p:sp>
      <p:sp>
        <p:nvSpPr>
          <p:cNvPr id="11" name="文字方塊 10">
            <a:extLst>
              <a:ext uri="{FF2B5EF4-FFF2-40B4-BE49-F238E27FC236}">
                <a16:creationId xmlns:a16="http://schemas.microsoft.com/office/drawing/2014/main" id="{411F4B9D-4016-415D-8E04-CC2BDCA3BEFB}"/>
              </a:ext>
            </a:extLst>
          </p:cNvPr>
          <p:cNvSpPr txBox="1"/>
          <p:nvPr/>
        </p:nvSpPr>
        <p:spPr>
          <a:xfrm>
            <a:off x="333830" y="696150"/>
            <a:ext cx="11635666" cy="1200329"/>
          </a:xfrm>
          <a:prstGeom prst="rect">
            <a:avLst/>
          </a:prstGeom>
          <a:noFill/>
        </p:spPr>
        <p:txBody>
          <a:bodyPr wrap="square">
            <a:spAutoFit/>
          </a:bodyPr>
          <a:lstStyle/>
          <a:p>
            <a:pPr marL="0" indent="0">
              <a:buNone/>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After selecting Build, the right side of Tools in the upper toolbar will change to Build. Click Build to build atoms. To select other atoms, click Periodic Table.</a:t>
            </a:r>
          </a:p>
          <a:p>
            <a:pPr marL="0" indent="0">
              <a:buNone/>
            </a:pP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圖片 11">
            <a:extLst>
              <a:ext uri="{FF2B5EF4-FFF2-40B4-BE49-F238E27FC236}">
                <a16:creationId xmlns:a16="http://schemas.microsoft.com/office/drawing/2014/main" id="{0FBE133E-490A-444F-AAFB-486D7E0D4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533" y="1088564"/>
            <a:ext cx="382260" cy="415499"/>
          </a:xfrm>
          <a:prstGeom prst="rect">
            <a:avLst/>
          </a:prstGeom>
        </p:spPr>
      </p:pic>
      <p:grpSp>
        <p:nvGrpSpPr>
          <p:cNvPr id="3" name="群組 2">
            <a:extLst>
              <a:ext uri="{FF2B5EF4-FFF2-40B4-BE49-F238E27FC236}">
                <a16:creationId xmlns:a16="http://schemas.microsoft.com/office/drawing/2014/main" id="{B3784C2E-0410-4A24-90C1-BA0FFF742F93}"/>
              </a:ext>
            </a:extLst>
          </p:cNvPr>
          <p:cNvGrpSpPr/>
          <p:nvPr/>
        </p:nvGrpSpPr>
        <p:grpSpPr>
          <a:xfrm>
            <a:off x="437127" y="1942645"/>
            <a:ext cx="6477381" cy="4653364"/>
            <a:chOff x="437127" y="1942645"/>
            <a:chExt cx="5515617" cy="4026089"/>
          </a:xfrm>
        </p:grpSpPr>
        <p:pic>
          <p:nvPicPr>
            <p:cNvPr id="9" name="圖片 8">
              <a:extLst>
                <a:ext uri="{FF2B5EF4-FFF2-40B4-BE49-F238E27FC236}">
                  <a16:creationId xmlns:a16="http://schemas.microsoft.com/office/drawing/2014/main" id="{AC3B25D4-4D7E-4F30-8C78-C829539795F4}"/>
                </a:ext>
              </a:extLst>
            </p:cNvPr>
            <p:cNvPicPr>
              <a:picLocks noChangeAspect="1"/>
            </p:cNvPicPr>
            <p:nvPr/>
          </p:nvPicPr>
          <p:blipFill rotWithShape="1">
            <a:blip r:embed="rId3"/>
            <a:srcRect l="12135" t="19683" r="12857" b="7315"/>
            <a:stretch/>
          </p:blipFill>
          <p:spPr>
            <a:xfrm>
              <a:off x="437127" y="1942645"/>
              <a:ext cx="5515617" cy="4026089"/>
            </a:xfrm>
            <a:prstGeom prst="rect">
              <a:avLst/>
            </a:prstGeom>
          </p:spPr>
        </p:pic>
        <p:sp>
          <p:nvSpPr>
            <p:cNvPr id="7" name="矩形 6">
              <a:extLst>
                <a:ext uri="{FF2B5EF4-FFF2-40B4-BE49-F238E27FC236}">
                  <a16:creationId xmlns:a16="http://schemas.microsoft.com/office/drawing/2014/main" id="{1E697684-C0A3-4D12-B1E1-3EFA61A7DDE2}"/>
                </a:ext>
              </a:extLst>
            </p:cNvPr>
            <p:cNvSpPr/>
            <p:nvPr/>
          </p:nvSpPr>
          <p:spPr>
            <a:xfrm>
              <a:off x="1271016" y="1951789"/>
              <a:ext cx="1097280" cy="14863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591011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BD95AE9-56B9-4191-A628-5489471B3120}"/>
              </a:ext>
            </a:extLst>
          </p:cNvPr>
          <p:cNvSpPr>
            <a:spLocks noGrp="1"/>
          </p:cNvSpPr>
          <p:nvPr>
            <p:ph idx="1"/>
          </p:nvPr>
        </p:nvSpPr>
        <p:spPr>
          <a:xfrm>
            <a:off x="396172" y="923330"/>
            <a:ext cx="5427602" cy="1252942"/>
          </a:xfrm>
        </p:spPr>
        <p:txBody>
          <a:bodyPr anchor="t">
            <a:noAutofit/>
          </a:bodyPr>
          <a:lstStyle/>
          <a:p>
            <a:r>
              <a:rPr lang="en-US" altLang="zh-TW" sz="24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Rotate</a:t>
            </a:r>
            <a:r>
              <a:rPr lang="zh-TW" altLang="en-US" sz="24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4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X</a:t>
            </a:r>
            <a:r>
              <a:rPr lang="zh-TW" altLang="en-US"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Y axis : </a:t>
            </a:r>
            <a:r>
              <a:rPr lang="af-ZA" altLang="zh-TW"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Mouse dragging</a:t>
            </a:r>
          </a:p>
          <a:p>
            <a:pPr marL="0" indent="0">
              <a:buNone/>
            </a:pPr>
            <a:r>
              <a:rPr lang="en-US" altLang="zh-TW"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Z axis : Alt+</a:t>
            </a:r>
            <a:r>
              <a:rPr lang="af-ZA" altLang="zh-TW"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Mouse dragging</a:t>
            </a:r>
            <a:endPar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13</a:t>
            </a:fld>
            <a:endParaRPr lang="zh-TW" altLang="en-US"/>
          </a:p>
        </p:txBody>
      </p:sp>
      <p:sp>
        <p:nvSpPr>
          <p:cNvPr id="9" name="標題 1">
            <a:extLst>
              <a:ext uri="{FF2B5EF4-FFF2-40B4-BE49-F238E27FC236}">
                <a16:creationId xmlns:a16="http://schemas.microsoft.com/office/drawing/2014/main" id="{1E7C2C7A-50DD-402E-A456-736DAA874D02}"/>
              </a:ext>
            </a:extLst>
          </p:cNvPr>
          <p:cNvSpPr txBox="1">
            <a:spLocks/>
          </p:cNvSpPr>
          <p:nvPr/>
        </p:nvSpPr>
        <p:spPr>
          <a:xfrm>
            <a:off x="214958" y="111706"/>
            <a:ext cx="3230545"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View</a:t>
            </a:r>
            <a:r>
              <a:rPr lang="zh-TW" altLang="en-US" sz="3200" b="1"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2" name="群組 11">
            <a:extLst>
              <a:ext uri="{FF2B5EF4-FFF2-40B4-BE49-F238E27FC236}">
                <a16:creationId xmlns:a16="http://schemas.microsoft.com/office/drawing/2014/main" id="{E07EBCFD-95DE-487F-A2BE-D56FF67A1780}"/>
              </a:ext>
            </a:extLst>
          </p:cNvPr>
          <p:cNvGrpSpPr/>
          <p:nvPr/>
        </p:nvGrpSpPr>
        <p:grpSpPr>
          <a:xfrm>
            <a:off x="4726112" y="1037133"/>
            <a:ext cx="7180707" cy="4897537"/>
            <a:chOff x="5801299" y="795528"/>
            <a:chExt cx="5209819" cy="3764938"/>
          </a:xfrm>
        </p:grpSpPr>
        <p:pic>
          <p:nvPicPr>
            <p:cNvPr id="11" name="圖片 10">
              <a:extLst>
                <a:ext uri="{FF2B5EF4-FFF2-40B4-BE49-F238E27FC236}">
                  <a16:creationId xmlns:a16="http://schemas.microsoft.com/office/drawing/2014/main" id="{E860A1ED-326E-480E-9D91-FD0AB99299B4}"/>
                </a:ext>
              </a:extLst>
            </p:cNvPr>
            <p:cNvPicPr>
              <a:picLocks noChangeAspect="1"/>
            </p:cNvPicPr>
            <p:nvPr/>
          </p:nvPicPr>
          <p:blipFill rotWithShape="1">
            <a:blip r:embed="rId2"/>
            <a:srcRect l="4725" t="36468" r="70765" b="8007"/>
            <a:stretch/>
          </p:blipFill>
          <p:spPr>
            <a:xfrm>
              <a:off x="5801299" y="795528"/>
              <a:ext cx="5209819" cy="3764938"/>
            </a:xfrm>
            <a:prstGeom prst="rect">
              <a:avLst/>
            </a:prstGeom>
          </p:spPr>
        </p:pic>
        <p:sp>
          <p:nvSpPr>
            <p:cNvPr id="7" name="矩形 6">
              <a:extLst>
                <a:ext uri="{FF2B5EF4-FFF2-40B4-BE49-F238E27FC236}">
                  <a16:creationId xmlns:a16="http://schemas.microsoft.com/office/drawing/2014/main" id="{A4CE5948-B213-49E7-B283-6BEF7AD7F704}"/>
                </a:ext>
              </a:extLst>
            </p:cNvPr>
            <p:cNvSpPr/>
            <p:nvPr/>
          </p:nvSpPr>
          <p:spPr>
            <a:xfrm>
              <a:off x="5862441" y="1629011"/>
              <a:ext cx="233559" cy="6295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 name="內容版面配置區 2">
            <a:extLst>
              <a:ext uri="{FF2B5EF4-FFF2-40B4-BE49-F238E27FC236}">
                <a16:creationId xmlns:a16="http://schemas.microsoft.com/office/drawing/2014/main" id="{766D6A39-010C-461C-B4D8-DE52350B4CF9}"/>
              </a:ext>
            </a:extLst>
          </p:cNvPr>
          <p:cNvSpPr txBox="1">
            <a:spLocks/>
          </p:cNvSpPr>
          <p:nvPr/>
        </p:nvSpPr>
        <p:spPr>
          <a:xfrm>
            <a:off x="396172" y="3116810"/>
            <a:ext cx="5427602" cy="1252942"/>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ltLang="zh-TW" sz="24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Translate</a:t>
            </a:r>
            <a:r>
              <a:rPr lang="zh-TW" altLang="en-US" sz="24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4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af-ZA" altLang="zh-TW"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Mouse dragging</a:t>
            </a:r>
            <a:endPar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內容版面配置區 2">
            <a:extLst>
              <a:ext uri="{FF2B5EF4-FFF2-40B4-BE49-F238E27FC236}">
                <a16:creationId xmlns:a16="http://schemas.microsoft.com/office/drawing/2014/main" id="{022297C9-FF47-4005-93C1-0D7D3EC50F1E}"/>
              </a:ext>
            </a:extLst>
          </p:cNvPr>
          <p:cNvSpPr txBox="1">
            <a:spLocks/>
          </p:cNvSpPr>
          <p:nvPr/>
        </p:nvSpPr>
        <p:spPr>
          <a:xfrm>
            <a:off x="396172" y="4864723"/>
            <a:ext cx="5427602" cy="1252942"/>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ltLang="zh-TW" sz="24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Zoom</a:t>
            </a:r>
            <a:r>
              <a:rPr lang="zh-TW" altLang="en-US" sz="24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4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af-ZA" altLang="zh-TW"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Mouse dragging</a:t>
            </a:r>
            <a:endParaRPr lang="en-US" altLang="zh-TW" sz="20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84841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14</a:t>
            </a:fld>
            <a:endParaRPr lang="zh-TW" altLang="en-US"/>
          </a:p>
        </p:txBody>
      </p:sp>
      <p:sp>
        <p:nvSpPr>
          <p:cNvPr id="14" name="文字方塊 13">
            <a:extLst>
              <a:ext uri="{FF2B5EF4-FFF2-40B4-BE49-F238E27FC236}">
                <a16:creationId xmlns:a16="http://schemas.microsoft.com/office/drawing/2014/main" id="{8FCF0FAB-BEA5-44D2-A8DF-BF64B98AD285}"/>
              </a:ext>
            </a:extLst>
          </p:cNvPr>
          <p:cNvSpPr txBox="1"/>
          <p:nvPr/>
        </p:nvSpPr>
        <p:spPr>
          <a:xfrm>
            <a:off x="151283" y="1019155"/>
            <a:ext cx="5944717" cy="3046988"/>
          </a:xfrm>
          <a:prstGeom prst="rect">
            <a:avLst/>
          </a:prstGeom>
          <a:noFill/>
        </p:spPr>
        <p:txBody>
          <a:bodyPr wrap="square">
            <a:spAutoFit/>
          </a:bodyPr>
          <a:lstStyle/>
          <a:p>
            <a:pPr marL="457200" indent="-457200">
              <a:buFont typeface="+mj-lt"/>
              <a:buAutoNum type="arabicPeriod"/>
            </a:pPr>
            <a:r>
              <a:rPr lang="en-US" altLang="zh-TW" sz="2400" kern="100" dirty="0" smtClean="0">
                <a:latin typeface="Times New Roman" panose="02020603050405020304" pitchFamily="18" charset="0"/>
                <a:ea typeface="標楷體" panose="03000509000000000000" pitchFamily="65" charset="-120"/>
                <a:cs typeface="Times New Roman" panose="02020603050405020304" pitchFamily="18" charset="0"/>
              </a:rPr>
              <a:t>Bond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length</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Set the bond length of the two atoms</a:t>
            </a:r>
          </a:p>
          <a:p>
            <a:pPr marL="457200" indent="-457200">
              <a:buFont typeface="+mj-lt"/>
              <a:buAutoNum type="arabicPeriod"/>
            </a:pP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mj-lt"/>
              <a:buAutoNum type="arabicPeriod"/>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Bond angle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Sets the bond angle between the three atoms</a:t>
            </a:r>
          </a:p>
          <a:p>
            <a:pPr marL="457200" indent="-457200">
              <a:buFont typeface="+mj-lt"/>
              <a:buAutoNum type="arabicPeriod"/>
            </a:pP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mj-lt"/>
              <a:buAutoNum type="arabicPeriod"/>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Dihedral angle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Set the dihedral angle of the four atoms</a:t>
            </a:r>
          </a:p>
        </p:txBody>
      </p:sp>
      <p:sp>
        <p:nvSpPr>
          <p:cNvPr id="9" name="標題 1">
            <a:extLst>
              <a:ext uri="{FF2B5EF4-FFF2-40B4-BE49-F238E27FC236}">
                <a16:creationId xmlns:a16="http://schemas.microsoft.com/office/drawing/2014/main" id="{3CD72441-423F-4714-8663-267B1494CC0E}"/>
              </a:ext>
            </a:extLst>
          </p:cNvPr>
          <p:cNvSpPr txBox="1">
            <a:spLocks/>
          </p:cNvSpPr>
          <p:nvPr/>
        </p:nvSpPr>
        <p:spPr>
          <a:xfrm>
            <a:off x="151283" y="168875"/>
            <a:ext cx="3230545"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Adjust</a:t>
            </a:r>
            <a:r>
              <a:rPr lang="zh-TW" altLang="en-US" sz="3200" b="1"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 name="群組 4">
            <a:extLst>
              <a:ext uri="{FF2B5EF4-FFF2-40B4-BE49-F238E27FC236}">
                <a16:creationId xmlns:a16="http://schemas.microsoft.com/office/drawing/2014/main" id="{06F355FF-BF6F-478A-BC4A-58C45D5EF75D}"/>
              </a:ext>
            </a:extLst>
          </p:cNvPr>
          <p:cNvGrpSpPr/>
          <p:nvPr/>
        </p:nvGrpSpPr>
        <p:grpSpPr>
          <a:xfrm>
            <a:off x="363157" y="5070643"/>
            <a:ext cx="5268210" cy="910374"/>
            <a:chOff x="361180" y="5433175"/>
            <a:chExt cx="5227831" cy="751816"/>
          </a:xfrm>
        </p:grpSpPr>
        <p:sp>
          <p:nvSpPr>
            <p:cNvPr id="3" name="矩形 2">
              <a:extLst>
                <a:ext uri="{FF2B5EF4-FFF2-40B4-BE49-F238E27FC236}">
                  <a16:creationId xmlns:a16="http://schemas.microsoft.com/office/drawing/2014/main" id="{C9D3045B-6B2C-47AC-8266-9219844BB34F}"/>
                </a:ext>
              </a:extLst>
            </p:cNvPr>
            <p:cNvSpPr/>
            <p:nvPr/>
          </p:nvSpPr>
          <p:spPr>
            <a:xfrm>
              <a:off x="361180" y="5498727"/>
              <a:ext cx="5227831" cy="686264"/>
            </a:xfrm>
            <a:prstGeom prst="rect">
              <a:avLst/>
            </a:prstGeom>
          </p:spPr>
          <p:txBody>
            <a:bodyPr wrap="square">
              <a:spAutoFit/>
            </a:bodyPr>
            <a:lstStyle/>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When the icon			 is clicked, the atom can be selected</a:t>
              </a:r>
            </a:p>
          </p:txBody>
        </p:sp>
        <p:pic>
          <p:nvPicPr>
            <p:cNvPr id="10" name="圖片 9">
              <a:extLst>
                <a:ext uri="{FF2B5EF4-FFF2-40B4-BE49-F238E27FC236}">
                  <a16:creationId xmlns:a16="http://schemas.microsoft.com/office/drawing/2014/main" id="{26897E5F-E657-4259-9359-CDAA7FF72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747" y="5433175"/>
              <a:ext cx="392964" cy="408684"/>
            </a:xfrm>
            <a:prstGeom prst="rect">
              <a:avLst/>
            </a:prstGeom>
          </p:spPr>
        </p:pic>
      </p:grpSp>
      <p:grpSp>
        <p:nvGrpSpPr>
          <p:cNvPr id="4" name="群組 3">
            <a:extLst>
              <a:ext uri="{FF2B5EF4-FFF2-40B4-BE49-F238E27FC236}">
                <a16:creationId xmlns:a16="http://schemas.microsoft.com/office/drawing/2014/main" id="{28708EB1-927D-4425-9432-A81CE87FFF29}"/>
              </a:ext>
            </a:extLst>
          </p:cNvPr>
          <p:cNvGrpSpPr/>
          <p:nvPr/>
        </p:nvGrpSpPr>
        <p:grpSpPr>
          <a:xfrm>
            <a:off x="6096000" y="1019155"/>
            <a:ext cx="5944717" cy="4362531"/>
            <a:chOff x="5822818" y="1791381"/>
            <a:chExt cx="6217899" cy="4564969"/>
          </a:xfrm>
        </p:grpSpPr>
        <p:pic>
          <p:nvPicPr>
            <p:cNvPr id="8" name="圖片 7">
              <a:extLst>
                <a:ext uri="{FF2B5EF4-FFF2-40B4-BE49-F238E27FC236}">
                  <a16:creationId xmlns:a16="http://schemas.microsoft.com/office/drawing/2014/main" id="{55B78EDA-4E38-498A-A699-E09591F550E7}"/>
                </a:ext>
              </a:extLst>
            </p:cNvPr>
            <p:cNvPicPr>
              <a:picLocks noChangeAspect="1"/>
            </p:cNvPicPr>
            <p:nvPr/>
          </p:nvPicPr>
          <p:blipFill rotWithShape="1">
            <a:blip r:embed="rId3"/>
            <a:srcRect l="12381" t="19657" r="13016" b="7315"/>
            <a:stretch/>
          </p:blipFill>
          <p:spPr>
            <a:xfrm>
              <a:off x="5822818" y="1791381"/>
              <a:ext cx="6217899" cy="4564969"/>
            </a:xfrm>
            <a:prstGeom prst="rect">
              <a:avLst/>
            </a:prstGeom>
          </p:spPr>
        </p:pic>
        <p:sp>
          <p:nvSpPr>
            <p:cNvPr id="13" name="矩形 12">
              <a:extLst>
                <a:ext uri="{FF2B5EF4-FFF2-40B4-BE49-F238E27FC236}">
                  <a16:creationId xmlns:a16="http://schemas.microsoft.com/office/drawing/2014/main" id="{DFE4BEAE-6FA8-4F6E-A7D7-8F80EFC01B2A}"/>
                </a:ext>
              </a:extLst>
            </p:cNvPr>
            <p:cNvSpPr/>
            <p:nvPr/>
          </p:nvSpPr>
          <p:spPr>
            <a:xfrm>
              <a:off x="7352043" y="2068896"/>
              <a:ext cx="1429099" cy="6307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19916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15</a:t>
            </a:fld>
            <a:endParaRPr lang="zh-TW" altLang="en-US"/>
          </a:p>
        </p:txBody>
      </p:sp>
      <p:sp>
        <p:nvSpPr>
          <p:cNvPr id="14" name="文字方塊 13">
            <a:extLst>
              <a:ext uri="{FF2B5EF4-FFF2-40B4-BE49-F238E27FC236}">
                <a16:creationId xmlns:a16="http://schemas.microsoft.com/office/drawing/2014/main" id="{8FCF0FAB-BEA5-44D2-A8DF-BF64B98AD285}"/>
              </a:ext>
            </a:extLst>
          </p:cNvPr>
          <p:cNvSpPr txBox="1"/>
          <p:nvPr/>
        </p:nvSpPr>
        <p:spPr>
          <a:xfrm>
            <a:off x="4969863" y="1109327"/>
            <a:ext cx="6383081" cy="2677656"/>
          </a:xfrm>
          <a:prstGeom prst="rect">
            <a:avLst/>
          </a:prstGeom>
          <a:noFill/>
        </p:spPr>
        <p:txBody>
          <a:bodyPr wrap="square">
            <a:spAutoFit/>
          </a:bodyPr>
          <a:lstStyle/>
          <a:p>
            <a:pPr marL="457200" indent="-457200">
              <a:buFont typeface="+mj-lt"/>
              <a:buAutoNum type="arabicPeriod"/>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Add Hydrogen</a:t>
            </a:r>
          </a:p>
          <a:p>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mj-lt"/>
              <a:buAutoNum type="arabicPeriod" startAt="2"/>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Hybridization</a:t>
            </a:r>
          </a:p>
          <a:p>
            <a:pPr marL="457200" indent="-457200">
              <a:buFont typeface="+mj-lt"/>
              <a:buAutoNum type="arabicPeriod" startAt="2"/>
            </a:pP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mj-lt"/>
              <a:buAutoNum type="arabicPeriod" startAt="2"/>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Geometry</a:t>
            </a:r>
          </a:p>
          <a:p>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The above steps need to be completed in order</a:t>
            </a:r>
          </a:p>
        </p:txBody>
      </p:sp>
      <p:sp>
        <p:nvSpPr>
          <p:cNvPr id="9" name="標題 1">
            <a:extLst>
              <a:ext uri="{FF2B5EF4-FFF2-40B4-BE49-F238E27FC236}">
                <a16:creationId xmlns:a16="http://schemas.microsoft.com/office/drawing/2014/main" id="{3CD72441-423F-4714-8663-267B1494CC0E}"/>
              </a:ext>
            </a:extLst>
          </p:cNvPr>
          <p:cNvSpPr txBox="1">
            <a:spLocks/>
          </p:cNvSpPr>
          <p:nvPr/>
        </p:nvSpPr>
        <p:spPr>
          <a:xfrm>
            <a:off x="151283" y="168875"/>
            <a:ext cx="3230545"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Cleanup</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4" name="圖片 33">
            <a:extLst>
              <a:ext uri="{FF2B5EF4-FFF2-40B4-BE49-F238E27FC236}">
                <a16:creationId xmlns:a16="http://schemas.microsoft.com/office/drawing/2014/main" id="{57B51AD5-2423-43D6-A169-BFE4ADA16CE0}"/>
              </a:ext>
            </a:extLst>
          </p:cNvPr>
          <p:cNvPicPr>
            <a:picLocks noChangeAspect="1"/>
          </p:cNvPicPr>
          <p:nvPr/>
        </p:nvPicPr>
        <p:blipFill rotWithShape="1">
          <a:blip r:embed="rId3">
            <a:extLst>
              <a:ext uri="{28A0092B-C50C-407E-A947-70E740481C1C}">
                <a14:useLocalDpi xmlns:a14="http://schemas.microsoft.com/office/drawing/2010/main" val="0"/>
              </a:ext>
            </a:extLst>
          </a:blip>
          <a:srcRect b="13847"/>
          <a:stretch/>
        </p:blipFill>
        <p:spPr>
          <a:xfrm>
            <a:off x="243751" y="840439"/>
            <a:ext cx="4482362" cy="3495256"/>
          </a:xfrm>
          <a:prstGeom prst="rect">
            <a:avLst/>
          </a:prstGeom>
        </p:spPr>
      </p:pic>
      <p:sp>
        <p:nvSpPr>
          <p:cNvPr id="35" name="矩形 34">
            <a:extLst>
              <a:ext uri="{FF2B5EF4-FFF2-40B4-BE49-F238E27FC236}">
                <a16:creationId xmlns:a16="http://schemas.microsoft.com/office/drawing/2014/main" id="{66CC2D64-C3DF-4320-A783-1E6791BE594F}"/>
              </a:ext>
            </a:extLst>
          </p:cNvPr>
          <p:cNvSpPr/>
          <p:nvPr/>
        </p:nvSpPr>
        <p:spPr>
          <a:xfrm>
            <a:off x="361674" y="1813876"/>
            <a:ext cx="4271971" cy="12478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43694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a16="http://schemas.microsoft.com/office/drawing/2014/main" id="{FFFA5BCD-EE47-47CF-B10A-6B9A392D9F68}"/>
              </a:ext>
            </a:extLst>
          </p:cNvPr>
          <p:cNvPicPr>
            <a:picLocks noChangeAspect="1"/>
          </p:cNvPicPr>
          <p:nvPr/>
        </p:nvPicPr>
        <p:blipFill rotWithShape="1">
          <a:blip r:embed="rId3">
            <a:extLst>
              <a:ext uri="{28A0092B-C50C-407E-A947-70E740481C1C}">
                <a14:useLocalDpi xmlns:a14="http://schemas.microsoft.com/office/drawing/2010/main" val="0"/>
              </a:ext>
            </a:extLst>
          </a:blip>
          <a:srcRect l="4551" t="-5112" b="16328"/>
          <a:stretch/>
        </p:blipFill>
        <p:spPr>
          <a:xfrm>
            <a:off x="588046" y="4422916"/>
            <a:ext cx="554804" cy="619275"/>
          </a:xfrm>
          <a:prstGeom prst="rect">
            <a:avLst/>
          </a:prstGeom>
        </p:spPr>
      </p:pic>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16</a:t>
            </a:fld>
            <a:endParaRPr lang="zh-TW" altLang="en-US"/>
          </a:p>
        </p:txBody>
      </p:sp>
      <p:sp>
        <p:nvSpPr>
          <p:cNvPr id="14" name="文字方塊 13">
            <a:extLst>
              <a:ext uri="{FF2B5EF4-FFF2-40B4-BE49-F238E27FC236}">
                <a16:creationId xmlns:a16="http://schemas.microsoft.com/office/drawing/2014/main" id="{8FCF0FAB-BEA5-44D2-A8DF-BF64B98AD285}"/>
              </a:ext>
            </a:extLst>
          </p:cNvPr>
          <p:cNvSpPr txBox="1"/>
          <p:nvPr/>
        </p:nvSpPr>
        <p:spPr>
          <a:xfrm>
            <a:off x="4863484" y="827646"/>
            <a:ext cx="4561072" cy="3046988"/>
          </a:xfrm>
          <a:prstGeom prst="rect">
            <a:avLst/>
          </a:prstGeom>
          <a:noFill/>
        </p:spPr>
        <p:txBody>
          <a:bodyPr wrap="square">
            <a:spAutoFit/>
          </a:bodyPr>
          <a:lstStyle/>
          <a:p>
            <a:pPr marL="457200" indent="-457200">
              <a:buFont typeface="+mj-lt"/>
              <a:buAutoNum type="arabicPeriod"/>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Comprehensive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Symbol" panose="05050102010706020507" pitchFamily="18" charset="2"/>
                <a:ea typeface="標楷體" panose="03000509000000000000" pitchFamily="65" charset="-120"/>
                <a:cs typeface="Times New Roman" panose="02020603050405020304" pitchFamily="18" charset="0"/>
              </a:rPr>
              <a:t>-</a:t>
            </a:r>
            <a:r>
              <a:rPr lang="zh-TW" altLang="en-US" sz="2400" kern="100" dirty="0">
                <a:latin typeface="Symbol" panose="05050102010706020507" pitchFamily="18" charset="2"/>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Idealized</a:t>
            </a:r>
          </a:p>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af-ZA" altLang="zh-TW" sz="2400" b="0" i="0" dirty="0">
                <a:solidFill>
                  <a:srgbClr val="1F1F1F"/>
                </a:solidFill>
                <a:effectLst/>
                <a:latin typeface="Arial" panose="020B0604020202020204" pitchFamily="34" charset="0"/>
              </a:rPr>
              <a:t>Conform to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VSEPR</a:t>
            </a:r>
          </a:p>
          <a:p>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mj-lt"/>
              <a:buAutoNum type="arabicPeriod" startAt="2"/>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Comprehensive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Symbol" panose="05050102010706020507" pitchFamily="18" charset="2"/>
                <a:ea typeface="標楷體" panose="03000509000000000000" pitchFamily="65" charset="-120"/>
                <a:cs typeface="Times New Roman" panose="02020603050405020304" pitchFamily="18" charset="0"/>
              </a:rPr>
              <a:t>-</a:t>
            </a:r>
            <a:r>
              <a:rPr lang="zh-TW" altLang="en-US" sz="2400" kern="100" dirty="0">
                <a:latin typeface="Symbol" panose="05050102010706020507" pitchFamily="18" charset="2"/>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Mechanics</a:t>
            </a:r>
          </a:p>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af-ZA" altLang="zh-TW" sz="2400" kern="100" dirty="0">
                <a:latin typeface="Times New Roman" panose="02020603050405020304" pitchFamily="18" charset="0"/>
                <a:ea typeface="標楷體" panose="03000509000000000000" pitchFamily="65" charset="-120"/>
                <a:cs typeface="Times New Roman" panose="02020603050405020304" pitchFamily="18" charset="0"/>
              </a:rPr>
              <a:t>Use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Molecular Mechanics 	Force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Fields</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(MMFF)</a:t>
            </a:r>
          </a:p>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Do not consider the effect of e-	commerce</a:t>
            </a:r>
          </a:p>
        </p:txBody>
      </p:sp>
      <p:sp>
        <p:nvSpPr>
          <p:cNvPr id="9" name="標題 1">
            <a:extLst>
              <a:ext uri="{FF2B5EF4-FFF2-40B4-BE49-F238E27FC236}">
                <a16:creationId xmlns:a16="http://schemas.microsoft.com/office/drawing/2014/main" id="{3CD72441-423F-4714-8663-267B1494CC0E}"/>
              </a:ext>
            </a:extLst>
          </p:cNvPr>
          <p:cNvSpPr txBox="1">
            <a:spLocks/>
          </p:cNvSpPr>
          <p:nvPr/>
        </p:nvSpPr>
        <p:spPr>
          <a:xfrm>
            <a:off x="151283" y="168875"/>
            <a:ext cx="3230545"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Cleanup</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5" name="圖片 24">
            <a:extLst>
              <a:ext uri="{FF2B5EF4-FFF2-40B4-BE49-F238E27FC236}">
                <a16:creationId xmlns:a16="http://schemas.microsoft.com/office/drawing/2014/main" id="{CB83690E-52E1-4994-8ED5-5FEA356C4C57}"/>
              </a:ext>
            </a:extLst>
          </p:cNvPr>
          <p:cNvPicPr>
            <a:picLocks noChangeAspect="1"/>
          </p:cNvPicPr>
          <p:nvPr/>
        </p:nvPicPr>
        <p:blipFill rotWithShape="1">
          <a:blip r:embed="rId4">
            <a:extLst>
              <a:ext uri="{28A0092B-C50C-407E-A947-70E740481C1C}">
                <a14:useLocalDpi xmlns:a14="http://schemas.microsoft.com/office/drawing/2010/main" val="0"/>
              </a:ext>
            </a:extLst>
          </a:blip>
          <a:srcRect l="5831" t="90789" r="38924" b="152"/>
          <a:stretch/>
        </p:blipFill>
        <p:spPr>
          <a:xfrm>
            <a:off x="1181528" y="5411077"/>
            <a:ext cx="6965577" cy="619276"/>
          </a:xfrm>
          <a:prstGeom prst="rect">
            <a:avLst/>
          </a:prstGeom>
        </p:spPr>
      </p:pic>
      <p:sp>
        <p:nvSpPr>
          <p:cNvPr id="26" name="矩形 25">
            <a:extLst>
              <a:ext uri="{FF2B5EF4-FFF2-40B4-BE49-F238E27FC236}">
                <a16:creationId xmlns:a16="http://schemas.microsoft.com/office/drawing/2014/main" id="{6B9642E4-CB47-4BB1-9CE1-BE704BB6D31E}"/>
              </a:ext>
            </a:extLst>
          </p:cNvPr>
          <p:cNvSpPr/>
          <p:nvPr/>
        </p:nvSpPr>
        <p:spPr>
          <a:xfrm>
            <a:off x="549368" y="4486571"/>
            <a:ext cx="599923" cy="555619"/>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a:extLst>
              <a:ext uri="{FF2B5EF4-FFF2-40B4-BE49-F238E27FC236}">
                <a16:creationId xmlns:a16="http://schemas.microsoft.com/office/drawing/2014/main" id="{2378F165-6685-48A0-936E-3BBB253A17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27" y="5395313"/>
            <a:ext cx="599923" cy="619276"/>
          </a:xfrm>
          <a:prstGeom prst="rect">
            <a:avLst/>
          </a:prstGeom>
        </p:spPr>
      </p:pic>
      <p:pic>
        <p:nvPicPr>
          <p:cNvPr id="17" name="圖片 16">
            <a:extLst>
              <a:ext uri="{FF2B5EF4-FFF2-40B4-BE49-F238E27FC236}">
                <a16:creationId xmlns:a16="http://schemas.microsoft.com/office/drawing/2014/main" id="{6A557C2D-89C0-4BAA-A437-D2765E3CBD9F}"/>
              </a:ext>
            </a:extLst>
          </p:cNvPr>
          <p:cNvPicPr>
            <a:picLocks noChangeAspect="1"/>
          </p:cNvPicPr>
          <p:nvPr/>
        </p:nvPicPr>
        <p:blipFill rotWithShape="1">
          <a:blip r:embed="rId6">
            <a:extLst>
              <a:ext uri="{28A0092B-C50C-407E-A947-70E740481C1C}">
                <a14:useLocalDpi xmlns:a14="http://schemas.microsoft.com/office/drawing/2010/main" val="0"/>
              </a:ext>
            </a:extLst>
          </a:blip>
          <a:srcRect b="14012"/>
          <a:stretch/>
        </p:blipFill>
        <p:spPr>
          <a:xfrm>
            <a:off x="250002" y="793770"/>
            <a:ext cx="4271971" cy="3324815"/>
          </a:xfrm>
          <a:prstGeom prst="rect">
            <a:avLst/>
          </a:prstGeom>
        </p:spPr>
      </p:pic>
      <p:sp>
        <p:nvSpPr>
          <p:cNvPr id="18" name="矩形 17">
            <a:extLst>
              <a:ext uri="{FF2B5EF4-FFF2-40B4-BE49-F238E27FC236}">
                <a16:creationId xmlns:a16="http://schemas.microsoft.com/office/drawing/2014/main" id="{732D1BC3-8AB3-4A9E-BD26-7E6D1B3D2CFF}"/>
              </a:ext>
            </a:extLst>
          </p:cNvPr>
          <p:cNvSpPr/>
          <p:nvPr/>
        </p:nvSpPr>
        <p:spPr>
          <a:xfrm>
            <a:off x="250001" y="3308280"/>
            <a:ext cx="4271971" cy="81030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ABB4EE83-7BB0-478E-952D-02A85D936604}"/>
              </a:ext>
            </a:extLst>
          </p:cNvPr>
          <p:cNvPicPr>
            <a:picLocks noChangeAspect="1"/>
          </p:cNvPicPr>
          <p:nvPr/>
        </p:nvPicPr>
        <p:blipFill rotWithShape="1">
          <a:blip r:embed="rId7"/>
          <a:srcRect l="4995" t="61994" r="83422" b="35058"/>
          <a:stretch/>
        </p:blipFill>
        <p:spPr>
          <a:xfrm>
            <a:off x="1181528" y="4422915"/>
            <a:ext cx="7630233" cy="619275"/>
          </a:xfrm>
          <a:prstGeom prst="rect">
            <a:avLst/>
          </a:prstGeom>
        </p:spPr>
      </p:pic>
      <p:sp>
        <p:nvSpPr>
          <p:cNvPr id="15" name="矩形 14">
            <a:extLst>
              <a:ext uri="{FF2B5EF4-FFF2-40B4-BE49-F238E27FC236}">
                <a16:creationId xmlns:a16="http://schemas.microsoft.com/office/drawing/2014/main" id="{4D7EF91E-D796-40A5-8727-D51CA21F4E55}"/>
              </a:ext>
            </a:extLst>
          </p:cNvPr>
          <p:cNvSpPr/>
          <p:nvPr/>
        </p:nvSpPr>
        <p:spPr>
          <a:xfrm>
            <a:off x="549368" y="5381548"/>
            <a:ext cx="593482" cy="6192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26706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17</a:t>
            </a:fld>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96130" y="163299"/>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Measure Bond Length</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a:extLst>
              <a:ext uri="{FF2B5EF4-FFF2-40B4-BE49-F238E27FC236}">
                <a16:creationId xmlns:a16="http://schemas.microsoft.com/office/drawing/2014/main" id="{C92B5F08-01D8-4899-8593-58368A634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318" y="988603"/>
            <a:ext cx="4486901" cy="5620534"/>
          </a:xfrm>
          <a:prstGeom prst="rect">
            <a:avLst/>
          </a:prstGeom>
        </p:spPr>
      </p:pic>
      <p:sp>
        <p:nvSpPr>
          <p:cNvPr id="16" name="文字方塊 15">
            <a:extLst>
              <a:ext uri="{FF2B5EF4-FFF2-40B4-BE49-F238E27FC236}">
                <a16:creationId xmlns:a16="http://schemas.microsoft.com/office/drawing/2014/main" id="{77890747-7961-470F-AC32-25F612DBA131}"/>
              </a:ext>
            </a:extLst>
          </p:cNvPr>
          <p:cNvSpPr txBox="1"/>
          <p:nvPr/>
        </p:nvSpPr>
        <p:spPr>
          <a:xfrm>
            <a:off x="5370219" y="1222065"/>
            <a:ext cx="6097464" cy="830997"/>
          </a:xfrm>
          <a:prstGeom prst="rect">
            <a:avLst/>
          </a:prstGeom>
          <a:noFill/>
        </p:spPr>
        <p:txBody>
          <a:bodyPr wrap="square">
            <a:spAutoFit/>
          </a:bodyPr>
          <a:lstStyle/>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Click on the two atoms you want to measure the length of the bond</a:t>
            </a:r>
            <a:endParaRPr lang="zh-TW" altLang="zh-TW" sz="2400" kern="100" dirty="0">
              <a:latin typeface="Calibri" panose="020F0502020204030204" pitchFamily="34" charset="0"/>
              <a:ea typeface="新細明體" panose="02020500000000000000" pitchFamily="18" charset="-120"/>
              <a:cs typeface="Times New Roman" panose="02020603050405020304" pitchFamily="18" charset="0"/>
            </a:endParaRPr>
          </a:p>
        </p:txBody>
      </p:sp>
      <p:sp>
        <p:nvSpPr>
          <p:cNvPr id="6" name="矩形: 圓角 5">
            <a:extLst>
              <a:ext uri="{FF2B5EF4-FFF2-40B4-BE49-F238E27FC236}">
                <a16:creationId xmlns:a16="http://schemas.microsoft.com/office/drawing/2014/main" id="{E09A1237-F99E-4015-81C8-83022E6BB423}"/>
              </a:ext>
            </a:extLst>
          </p:cNvPr>
          <p:cNvSpPr/>
          <p:nvPr/>
        </p:nvSpPr>
        <p:spPr>
          <a:xfrm>
            <a:off x="719191" y="6223924"/>
            <a:ext cx="2691829" cy="4707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07689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18</a:t>
            </a:fld>
            <a:endParaRPr lang="zh-TW" altLang="en-US"/>
          </a:p>
        </p:txBody>
      </p:sp>
      <p:sp>
        <p:nvSpPr>
          <p:cNvPr id="12" name="標題 1">
            <a:extLst>
              <a:ext uri="{FF2B5EF4-FFF2-40B4-BE49-F238E27FC236}">
                <a16:creationId xmlns:a16="http://schemas.microsoft.com/office/drawing/2014/main" id="{4383AAD4-D316-44E4-833E-17EDC45122B6}"/>
              </a:ext>
            </a:extLst>
          </p:cNvPr>
          <p:cNvSpPr txBox="1">
            <a:spLocks/>
          </p:cNvSpPr>
          <p:nvPr/>
        </p:nvSpPr>
        <p:spPr>
          <a:xfrm>
            <a:off x="96130" y="163299"/>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Measure Bond Angle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a:extLst>
              <a:ext uri="{FF2B5EF4-FFF2-40B4-BE49-F238E27FC236}">
                <a16:creationId xmlns:a16="http://schemas.microsoft.com/office/drawing/2014/main" id="{BE2759C5-B907-4661-A386-C46CB35D81C8}"/>
              </a:ext>
            </a:extLst>
          </p:cNvPr>
          <p:cNvPicPr>
            <a:picLocks noChangeAspect="1"/>
          </p:cNvPicPr>
          <p:nvPr/>
        </p:nvPicPr>
        <p:blipFill rotWithShape="1">
          <a:blip r:embed="rId2">
            <a:extLst>
              <a:ext uri="{28A0092B-C50C-407E-A947-70E740481C1C}">
                <a14:useLocalDpi xmlns:a14="http://schemas.microsoft.com/office/drawing/2010/main" val="0"/>
              </a:ext>
            </a:extLst>
          </a:blip>
          <a:srcRect t="11311"/>
          <a:stretch/>
        </p:blipFill>
        <p:spPr>
          <a:xfrm>
            <a:off x="638327" y="965770"/>
            <a:ext cx="4372585" cy="5635375"/>
          </a:xfrm>
          <a:prstGeom prst="rect">
            <a:avLst/>
          </a:prstGeom>
        </p:spPr>
      </p:pic>
      <p:sp>
        <p:nvSpPr>
          <p:cNvPr id="17" name="矩形: 圓角 16">
            <a:extLst>
              <a:ext uri="{FF2B5EF4-FFF2-40B4-BE49-F238E27FC236}">
                <a16:creationId xmlns:a16="http://schemas.microsoft.com/office/drawing/2014/main" id="{9ED5858B-4358-40CE-89B4-B1719FC8C037}"/>
              </a:ext>
            </a:extLst>
          </p:cNvPr>
          <p:cNvSpPr/>
          <p:nvPr/>
        </p:nvSpPr>
        <p:spPr>
          <a:xfrm>
            <a:off x="493159" y="6223924"/>
            <a:ext cx="2691829" cy="4707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F002B729-9022-4F4D-94CB-95F21A575E73}"/>
              </a:ext>
            </a:extLst>
          </p:cNvPr>
          <p:cNvSpPr txBox="1"/>
          <p:nvPr/>
        </p:nvSpPr>
        <p:spPr>
          <a:xfrm>
            <a:off x="5318265" y="1232456"/>
            <a:ext cx="4054336" cy="1141146"/>
          </a:xfrm>
          <a:prstGeom prst="rect">
            <a:avLst/>
          </a:prstGeom>
          <a:noFill/>
        </p:spPr>
        <p:txBody>
          <a:bodyPr wrap="square">
            <a:spAutoFit/>
          </a:bodyPr>
          <a:lstStyle/>
          <a:p>
            <a:pPr>
              <a:lnSpc>
                <a:spcPct val="150000"/>
              </a:lnSpc>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Click on the three atoms you want to measure the bond angle</a:t>
            </a:r>
            <a:endParaRPr lang="zh-TW" altLang="zh-TW" sz="2400" kern="100" dirty="0">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709232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19</a:t>
            </a:fld>
            <a:endParaRPr lang="zh-TW" altLang="en-US" dirty="0"/>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414998" y="268195"/>
            <a:ext cx="8175665"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Compare</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with</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Experimental</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Structure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D7E73F3C-D943-4B4B-8BB5-C4070EB67B22}"/>
              </a:ext>
            </a:extLst>
          </p:cNvPr>
          <p:cNvSpPr txBox="1"/>
          <p:nvPr/>
        </p:nvSpPr>
        <p:spPr>
          <a:xfrm>
            <a:off x="961829" y="1210901"/>
            <a:ext cx="6097464" cy="400110"/>
          </a:xfrm>
          <a:prstGeom prst="rect">
            <a:avLst/>
          </a:prstGeom>
          <a:noFill/>
        </p:spPr>
        <p:txBody>
          <a:bodyPr wrap="square">
            <a:spAutoFit/>
          </a:bodyPr>
          <a:lstStyle/>
          <a:p>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CH</a:t>
            </a:r>
            <a:r>
              <a:rPr lang="en-US" altLang="zh-TW" sz="2000" kern="100" baseline="-25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Cl experimental value</a:t>
            </a: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grpSp>
        <p:nvGrpSpPr>
          <p:cNvPr id="3" name="群組 2">
            <a:extLst>
              <a:ext uri="{FF2B5EF4-FFF2-40B4-BE49-F238E27FC236}">
                <a16:creationId xmlns:a16="http://schemas.microsoft.com/office/drawing/2014/main" id="{7131EB57-1779-4A57-89C7-04FDA1D5707D}"/>
              </a:ext>
            </a:extLst>
          </p:cNvPr>
          <p:cNvGrpSpPr/>
          <p:nvPr/>
        </p:nvGrpSpPr>
        <p:grpSpPr>
          <a:xfrm>
            <a:off x="905815" y="1660485"/>
            <a:ext cx="3160292" cy="4194032"/>
            <a:chOff x="6860847" y="2101012"/>
            <a:chExt cx="3160292" cy="4194032"/>
          </a:xfrm>
        </p:grpSpPr>
        <p:pic>
          <p:nvPicPr>
            <p:cNvPr id="27" name="圖片 26">
              <a:extLst>
                <a:ext uri="{FF2B5EF4-FFF2-40B4-BE49-F238E27FC236}">
                  <a16:creationId xmlns:a16="http://schemas.microsoft.com/office/drawing/2014/main" id="{D5C80D48-F600-4EFE-8A65-DD9E7381A3D5}"/>
                </a:ext>
              </a:extLst>
            </p:cNvPr>
            <p:cNvPicPr>
              <a:picLocks noChangeAspect="1"/>
            </p:cNvPicPr>
            <p:nvPr/>
          </p:nvPicPr>
          <p:blipFill>
            <a:blip r:embed="rId2">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6860847" y="2101012"/>
              <a:ext cx="3160292" cy="4194032"/>
            </a:xfrm>
            <a:prstGeom prst="rect">
              <a:avLst/>
            </a:prstGeom>
          </p:spPr>
        </p:pic>
        <p:sp>
          <p:nvSpPr>
            <p:cNvPr id="16" name="文字方塊 15">
              <a:extLst>
                <a:ext uri="{FF2B5EF4-FFF2-40B4-BE49-F238E27FC236}">
                  <a16:creationId xmlns:a16="http://schemas.microsoft.com/office/drawing/2014/main" id="{00EF41D3-4E89-432E-B46B-9893F380440B}"/>
                </a:ext>
              </a:extLst>
            </p:cNvPr>
            <p:cNvSpPr txBox="1"/>
            <p:nvPr/>
          </p:nvSpPr>
          <p:spPr>
            <a:xfrm>
              <a:off x="8821663" y="5063362"/>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1.092</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p>
          </p:txBody>
        </p:sp>
        <p:sp>
          <p:nvSpPr>
            <p:cNvPr id="19" name="文字方塊 18">
              <a:extLst>
                <a:ext uri="{FF2B5EF4-FFF2-40B4-BE49-F238E27FC236}">
                  <a16:creationId xmlns:a16="http://schemas.microsoft.com/office/drawing/2014/main" id="{E9B2CC44-190A-4498-8694-6699F224FE61}"/>
                </a:ext>
              </a:extLst>
            </p:cNvPr>
            <p:cNvSpPr txBox="1"/>
            <p:nvPr/>
          </p:nvSpPr>
          <p:spPr>
            <a:xfrm>
              <a:off x="8594757" y="3843010"/>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1.767</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21" name="文字方塊 20">
              <a:extLst>
                <a:ext uri="{FF2B5EF4-FFF2-40B4-BE49-F238E27FC236}">
                  <a16:creationId xmlns:a16="http://schemas.microsoft.com/office/drawing/2014/main" id="{33604175-70CA-41C6-AB54-B1F7F1E778F9}"/>
                </a:ext>
              </a:extLst>
            </p:cNvPr>
            <p:cNvSpPr txBox="1"/>
            <p:nvPr/>
          </p:nvSpPr>
          <p:spPr>
            <a:xfrm>
              <a:off x="7320924" y="4739001"/>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109.1</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24" name="文字方塊 23">
              <a:extLst>
                <a:ext uri="{FF2B5EF4-FFF2-40B4-BE49-F238E27FC236}">
                  <a16:creationId xmlns:a16="http://schemas.microsoft.com/office/drawing/2014/main" id="{7B649BEB-2048-46FF-ADF2-EA55B0A4A71D}"/>
                </a:ext>
              </a:extLst>
            </p:cNvPr>
            <p:cNvSpPr txBox="1"/>
            <p:nvPr/>
          </p:nvSpPr>
          <p:spPr>
            <a:xfrm>
              <a:off x="7549046" y="5742016"/>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109.9</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18" name="弧形 17">
              <a:extLst>
                <a:ext uri="{FF2B5EF4-FFF2-40B4-BE49-F238E27FC236}">
                  <a16:creationId xmlns:a16="http://schemas.microsoft.com/office/drawing/2014/main" id="{49EDA6C4-70F6-4728-BDEE-AEA4E5F88714}"/>
                </a:ext>
              </a:extLst>
            </p:cNvPr>
            <p:cNvSpPr/>
            <p:nvPr/>
          </p:nvSpPr>
          <p:spPr>
            <a:xfrm rot="12416275">
              <a:off x="8021559" y="4905631"/>
              <a:ext cx="390173" cy="405404"/>
            </a:xfrm>
            <a:prstGeom prst="arc">
              <a:avLst>
                <a:gd name="adj1" fmla="val 16538721"/>
                <a:gd name="adj2" fmla="val 5782088"/>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sp>
          <p:nvSpPr>
            <p:cNvPr id="20" name="弧形 19">
              <a:extLst>
                <a:ext uri="{FF2B5EF4-FFF2-40B4-BE49-F238E27FC236}">
                  <a16:creationId xmlns:a16="http://schemas.microsoft.com/office/drawing/2014/main" id="{507A00B4-91DF-4E2D-94C8-E35004A8436D}"/>
                </a:ext>
              </a:extLst>
            </p:cNvPr>
            <p:cNvSpPr/>
            <p:nvPr/>
          </p:nvSpPr>
          <p:spPr>
            <a:xfrm rot="6833087">
              <a:off x="8092142" y="5388643"/>
              <a:ext cx="390173" cy="405404"/>
            </a:xfrm>
            <a:prstGeom prst="arc">
              <a:avLst>
                <a:gd name="adj1" fmla="val 16538721"/>
                <a:gd name="adj2" fmla="val 5782088"/>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grpSp>
      <p:sp>
        <p:nvSpPr>
          <p:cNvPr id="10" name="文字方塊 9">
            <a:extLst>
              <a:ext uri="{FF2B5EF4-FFF2-40B4-BE49-F238E27FC236}">
                <a16:creationId xmlns:a16="http://schemas.microsoft.com/office/drawing/2014/main" id="{5E545387-1D17-436D-8D85-4D4B7F9F67EA}"/>
              </a:ext>
            </a:extLst>
          </p:cNvPr>
          <p:cNvSpPr txBox="1"/>
          <p:nvPr/>
        </p:nvSpPr>
        <p:spPr>
          <a:xfrm>
            <a:off x="6306510" y="1162518"/>
            <a:ext cx="6097464" cy="400110"/>
          </a:xfrm>
          <a:prstGeom prst="rect">
            <a:avLst/>
          </a:prstGeom>
          <a:noFill/>
        </p:spPr>
        <p:txBody>
          <a:bodyPr wrap="square">
            <a:spAutoFit/>
          </a:bodyPr>
          <a:lstStyle/>
          <a:p>
            <a:r>
              <a:rPr lang="af-ZA" altLang="zh-TW" sz="2000" dirty="0">
                <a:effectLst/>
                <a:latin typeface="+mj-lt"/>
              </a:rPr>
              <a:t>Optimized structure by MMFF</a:t>
            </a:r>
            <a:r>
              <a:rPr lang="zh-TW" altLang="zh-TW" sz="2000" kern="100" dirty="0">
                <a:latin typeface="+mj-lt"/>
                <a:ea typeface="標楷體" panose="03000509000000000000" pitchFamily="65" charset="-120"/>
                <a:cs typeface="Times New Roman" panose="02020603050405020304" pitchFamily="18" charset="0"/>
              </a:rPr>
              <a:t>：</a:t>
            </a:r>
            <a:endParaRPr lang="zh-TW" altLang="zh-TW" sz="2000" kern="100" dirty="0">
              <a:effectLst/>
              <a:latin typeface="+mj-lt"/>
              <a:ea typeface="新細明體" panose="02020500000000000000" pitchFamily="18" charset="-120"/>
              <a:cs typeface="Times New Roman" panose="02020603050405020304" pitchFamily="18" charset="0"/>
            </a:endParaRPr>
          </a:p>
        </p:txBody>
      </p:sp>
      <p:grpSp>
        <p:nvGrpSpPr>
          <p:cNvPr id="7" name="群組 6">
            <a:extLst>
              <a:ext uri="{FF2B5EF4-FFF2-40B4-BE49-F238E27FC236}">
                <a16:creationId xmlns:a16="http://schemas.microsoft.com/office/drawing/2014/main" id="{22E88EBC-52E4-4BC6-AC18-A08474D2AF87}"/>
              </a:ext>
            </a:extLst>
          </p:cNvPr>
          <p:cNvGrpSpPr/>
          <p:nvPr/>
        </p:nvGrpSpPr>
        <p:grpSpPr>
          <a:xfrm>
            <a:off x="5985799" y="1810360"/>
            <a:ext cx="3160292" cy="4194032"/>
            <a:chOff x="6250169" y="2212455"/>
            <a:chExt cx="3160292" cy="4194032"/>
          </a:xfrm>
        </p:grpSpPr>
        <p:pic>
          <p:nvPicPr>
            <p:cNvPr id="22" name="圖片 21">
              <a:extLst>
                <a:ext uri="{FF2B5EF4-FFF2-40B4-BE49-F238E27FC236}">
                  <a16:creationId xmlns:a16="http://schemas.microsoft.com/office/drawing/2014/main" id="{42011DB6-5BA9-4646-8D01-4F253F0797CA}"/>
                </a:ext>
              </a:extLst>
            </p:cNvPr>
            <p:cNvPicPr>
              <a:picLocks noChangeAspect="1"/>
            </p:cNvPicPr>
            <p:nvPr/>
          </p:nvPicPr>
          <p:blipFill>
            <a:blip r:embed="rId2">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6250169" y="2212455"/>
              <a:ext cx="3160292" cy="4194032"/>
            </a:xfrm>
            <a:prstGeom prst="rect">
              <a:avLst/>
            </a:prstGeom>
          </p:spPr>
        </p:pic>
        <p:sp>
          <p:nvSpPr>
            <p:cNvPr id="23" name="文字方塊 22">
              <a:extLst>
                <a:ext uri="{FF2B5EF4-FFF2-40B4-BE49-F238E27FC236}">
                  <a16:creationId xmlns:a16="http://schemas.microsoft.com/office/drawing/2014/main" id="{0C0B4771-A3E7-41BA-B7DD-366F5DECC3C3}"/>
                </a:ext>
              </a:extLst>
            </p:cNvPr>
            <p:cNvSpPr txBox="1"/>
            <p:nvPr/>
          </p:nvSpPr>
          <p:spPr>
            <a:xfrm>
              <a:off x="8243745" y="5183949"/>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1.113</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p>
          </p:txBody>
        </p:sp>
        <p:sp>
          <p:nvSpPr>
            <p:cNvPr id="25" name="文字方塊 24">
              <a:extLst>
                <a:ext uri="{FF2B5EF4-FFF2-40B4-BE49-F238E27FC236}">
                  <a16:creationId xmlns:a16="http://schemas.microsoft.com/office/drawing/2014/main" id="{4789C0BA-24F7-4090-A8EC-544028AEB83D}"/>
                </a:ext>
              </a:extLst>
            </p:cNvPr>
            <p:cNvSpPr txBox="1"/>
            <p:nvPr/>
          </p:nvSpPr>
          <p:spPr>
            <a:xfrm>
              <a:off x="7984079" y="3954453"/>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1.793</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26" name="文字方塊 25">
              <a:extLst>
                <a:ext uri="{FF2B5EF4-FFF2-40B4-BE49-F238E27FC236}">
                  <a16:creationId xmlns:a16="http://schemas.microsoft.com/office/drawing/2014/main" id="{5B87E170-B8D8-4638-890F-323B01E6EA34}"/>
                </a:ext>
              </a:extLst>
            </p:cNvPr>
            <p:cNvSpPr txBox="1"/>
            <p:nvPr/>
          </p:nvSpPr>
          <p:spPr>
            <a:xfrm>
              <a:off x="6696358" y="4836323"/>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108.0</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28" name="文字方塊 27">
              <a:extLst>
                <a:ext uri="{FF2B5EF4-FFF2-40B4-BE49-F238E27FC236}">
                  <a16:creationId xmlns:a16="http://schemas.microsoft.com/office/drawing/2014/main" id="{6BF64D81-26E5-4EDC-ABDB-BBC43A967292}"/>
                </a:ext>
              </a:extLst>
            </p:cNvPr>
            <p:cNvSpPr txBox="1"/>
            <p:nvPr/>
          </p:nvSpPr>
          <p:spPr>
            <a:xfrm>
              <a:off x="6889361" y="5854565"/>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110.9</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29" name="弧形 28">
              <a:extLst>
                <a:ext uri="{FF2B5EF4-FFF2-40B4-BE49-F238E27FC236}">
                  <a16:creationId xmlns:a16="http://schemas.microsoft.com/office/drawing/2014/main" id="{0846F797-798F-424A-B9B7-7E4A969DEC4F}"/>
                </a:ext>
              </a:extLst>
            </p:cNvPr>
            <p:cNvSpPr/>
            <p:nvPr/>
          </p:nvSpPr>
          <p:spPr>
            <a:xfrm rot="12416275">
              <a:off x="7429169" y="5026218"/>
              <a:ext cx="390173" cy="405404"/>
            </a:xfrm>
            <a:prstGeom prst="arc">
              <a:avLst>
                <a:gd name="adj1" fmla="val 16538721"/>
                <a:gd name="adj2" fmla="val 5782088"/>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sp>
          <p:nvSpPr>
            <p:cNvPr id="30" name="弧形 29">
              <a:extLst>
                <a:ext uri="{FF2B5EF4-FFF2-40B4-BE49-F238E27FC236}">
                  <a16:creationId xmlns:a16="http://schemas.microsoft.com/office/drawing/2014/main" id="{0BBB391D-E980-4D1F-B5FC-9ABC98BBC2C6}"/>
                </a:ext>
              </a:extLst>
            </p:cNvPr>
            <p:cNvSpPr/>
            <p:nvPr/>
          </p:nvSpPr>
          <p:spPr>
            <a:xfrm rot="6833087">
              <a:off x="7481464" y="5527518"/>
              <a:ext cx="390173" cy="405404"/>
            </a:xfrm>
            <a:prstGeom prst="arc">
              <a:avLst>
                <a:gd name="adj1" fmla="val 16538721"/>
                <a:gd name="adj2" fmla="val 5782088"/>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grpSp>
    </p:spTree>
    <p:extLst>
      <p:ext uri="{BB962C8B-B14F-4D97-AF65-F5344CB8AC3E}">
        <p14:creationId xmlns:p14="http://schemas.microsoft.com/office/powerpoint/2010/main" val="399974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695DE84-0064-4378-B788-F53B6DA2EF7F}" type="slidenum">
              <a:rPr lang="zh-TW" altLang="en-US" smtClean="0"/>
              <a:t>2</a:t>
            </a:fld>
            <a:endParaRPr lang="zh-TW" altLang="en-US"/>
          </a:p>
        </p:txBody>
      </p:sp>
      <p:pic>
        <p:nvPicPr>
          <p:cNvPr id="5" name="圖片 4"/>
          <p:cNvPicPr>
            <a:picLocks noChangeAspect="1"/>
          </p:cNvPicPr>
          <p:nvPr/>
        </p:nvPicPr>
        <p:blipFill>
          <a:blip r:embed="rId2"/>
          <a:stretch>
            <a:fillRect/>
          </a:stretch>
        </p:blipFill>
        <p:spPr>
          <a:xfrm>
            <a:off x="1154430" y="331145"/>
            <a:ext cx="9418319" cy="6347947"/>
          </a:xfrm>
          <a:prstGeom prst="rect">
            <a:avLst/>
          </a:prstGeom>
        </p:spPr>
      </p:pic>
    </p:spTree>
    <p:extLst>
      <p:ext uri="{BB962C8B-B14F-4D97-AF65-F5344CB8AC3E}">
        <p14:creationId xmlns:p14="http://schemas.microsoft.com/office/powerpoint/2010/main" val="2717121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20</a:t>
            </a:fld>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150994" y="168645"/>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Build Molecule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D7E73F3C-D943-4B4B-8BB5-C4070EB67B22}"/>
              </a:ext>
            </a:extLst>
          </p:cNvPr>
          <p:cNvSpPr txBox="1"/>
          <p:nvPr/>
        </p:nvSpPr>
        <p:spPr>
          <a:xfrm>
            <a:off x="402881" y="763215"/>
            <a:ext cx="6097464" cy="461665"/>
          </a:xfrm>
          <a:prstGeom prst="rect">
            <a:avLst/>
          </a:prstGeom>
          <a:noFill/>
        </p:spPr>
        <p:txBody>
          <a:bodyPr wrap="square">
            <a:spAutoFit/>
          </a:bodyPr>
          <a:lstStyle/>
          <a:p>
            <a:r>
              <a:rPr lang="af-ZA" altLang="zh-TW" sz="2400" kern="100" dirty="0">
                <a:latin typeface="Times New Roman" panose="02020603050405020304" pitchFamily="18" charset="0"/>
                <a:ea typeface="標楷體" panose="03000509000000000000" pitchFamily="65" charset="-120"/>
                <a:cs typeface="Times New Roman" panose="02020603050405020304" pitchFamily="18" charset="0"/>
              </a:rPr>
              <a:t>Propylene</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a:t>
            </a:r>
            <a:r>
              <a:rPr lang="en-US"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H</a:t>
            </a:r>
            <a:r>
              <a:rPr lang="en-US"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6</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400" kern="100" dirty="0">
              <a:latin typeface="Calibri" panose="020F0502020204030204" pitchFamily="34" charset="0"/>
              <a:ea typeface="新細明體" panose="02020500000000000000" pitchFamily="18" charset="-120"/>
              <a:cs typeface="Times New Roman" panose="02020603050405020304" pitchFamily="18" charset="0"/>
            </a:endParaRPr>
          </a:p>
        </p:txBody>
      </p:sp>
      <p:grpSp>
        <p:nvGrpSpPr>
          <p:cNvPr id="5" name="群組 4">
            <a:extLst>
              <a:ext uri="{FF2B5EF4-FFF2-40B4-BE49-F238E27FC236}">
                <a16:creationId xmlns:a16="http://schemas.microsoft.com/office/drawing/2014/main" id="{B4E8B03C-7331-48B6-98D4-A59F81745733}"/>
              </a:ext>
            </a:extLst>
          </p:cNvPr>
          <p:cNvGrpSpPr/>
          <p:nvPr/>
        </p:nvGrpSpPr>
        <p:grpSpPr>
          <a:xfrm>
            <a:off x="803953" y="3800179"/>
            <a:ext cx="9685962" cy="1569660"/>
            <a:chOff x="803953" y="3800179"/>
            <a:chExt cx="9685962" cy="1569660"/>
          </a:xfrm>
        </p:grpSpPr>
        <p:sp>
          <p:nvSpPr>
            <p:cNvPr id="10" name="文字方塊 9">
              <a:extLst>
                <a:ext uri="{FF2B5EF4-FFF2-40B4-BE49-F238E27FC236}">
                  <a16:creationId xmlns:a16="http://schemas.microsoft.com/office/drawing/2014/main" id="{4EFB163F-F1A7-4A52-AB53-6470E535966F}"/>
                </a:ext>
              </a:extLst>
            </p:cNvPr>
            <p:cNvSpPr txBox="1"/>
            <p:nvPr/>
          </p:nvSpPr>
          <p:spPr>
            <a:xfrm>
              <a:off x="803953" y="3800179"/>
              <a:ext cx="9685962" cy="1569660"/>
            </a:xfrm>
            <a:prstGeom prst="rect">
              <a:avLst/>
            </a:prstGeom>
            <a:noFill/>
          </p:spPr>
          <p:txBody>
            <a:bodyPr wrap="square">
              <a:spAutoFit/>
            </a:bodyPr>
            <a:lstStyle/>
            <a:p>
              <a:pPr marL="457200" indent="-457200">
                <a:buFont typeface="+mj-lt"/>
                <a:buAutoNum type="arabicPeriod"/>
              </a:pP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Click in the window to insert a C atom, pull outward along C twice to create C=C, and pull the other way form a new C-C</a:t>
              </a:r>
            </a:p>
            <a:p>
              <a:pPr marL="457200" indent="-457200">
                <a:buFont typeface="+mj-lt"/>
                <a:buAutoNum type="arabicPeriod"/>
              </a:pPr>
              <a:endPar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mj-lt"/>
                <a:buAutoNum type="arabicPeriod"/>
              </a:pPr>
              <a:r>
                <a:rPr lang="en-US" altLang="zh-TW" sz="2400" dirty="0">
                  <a:effectLst/>
                  <a:latin typeface="Times New Roman" panose="02020603050405020304" pitchFamily="18" charset="0"/>
                  <a:cs typeface="Times New Roman" panose="02020603050405020304" pitchFamily="18" charset="0"/>
                </a:rPr>
                <a:t>Choosing Cleanup		 allows for initial structural optimization</a:t>
              </a:r>
            </a:p>
          </p:txBody>
        </p:sp>
        <p:pic>
          <p:nvPicPr>
            <p:cNvPr id="23" name="圖片 22">
              <a:extLst>
                <a:ext uri="{FF2B5EF4-FFF2-40B4-BE49-F238E27FC236}">
                  <a16:creationId xmlns:a16="http://schemas.microsoft.com/office/drawing/2014/main" id="{1817E1F3-E20D-4E66-97E1-47866750F1F0}"/>
                </a:ext>
              </a:extLst>
            </p:cNvPr>
            <p:cNvPicPr>
              <a:picLocks noChangeAspect="1"/>
            </p:cNvPicPr>
            <p:nvPr/>
          </p:nvPicPr>
          <p:blipFill>
            <a:blip r:embed="rId2"/>
            <a:stretch>
              <a:fillRect/>
            </a:stretch>
          </p:blipFill>
          <p:spPr>
            <a:xfrm>
              <a:off x="3653118" y="4839894"/>
              <a:ext cx="460018" cy="436427"/>
            </a:xfrm>
            <a:prstGeom prst="rect">
              <a:avLst/>
            </a:prstGeom>
          </p:spPr>
        </p:pic>
      </p:grpSp>
      <p:pic>
        <p:nvPicPr>
          <p:cNvPr id="7" name="圖片 6">
            <a:extLst>
              <a:ext uri="{FF2B5EF4-FFF2-40B4-BE49-F238E27FC236}">
                <a16:creationId xmlns:a16="http://schemas.microsoft.com/office/drawing/2014/main" id="{B604DE70-6E52-43EB-A4C3-9270CF4FE30D}"/>
              </a:ext>
            </a:extLst>
          </p:cNvPr>
          <p:cNvPicPr>
            <a:picLocks noChangeAspect="1"/>
          </p:cNvPicPr>
          <p:nvPr/>
        </p:nvPicPr>
        <p:blipFill>
          <a:blip r:embed="rId3">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3883127" y="460867"/>
            <a:ext cx="4017699" cy="3391667"/>
          </a:xfrm>
          <a:prstGeom prst="rect">
            <a:avLst/>
          </a:prstGeom>
        </p:spPr>
      </p:pic>
    </p:spTree>
    <p:extLst>
      <p:ext uri="{BB962C8B-B14F-4D97-AF65-F5344CB8AC3E}">
        <p14:creationId xmlns:p14="http://schemas.microsoft.com/office/powerpoint/2010/main" val="2787526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21</a:t>
            </a:fld>
            <a:endParaRPr lang="zh-TW" altLang="en-US" dirty="0"/>
          </a:p>
        </p:txBody>
      </p:sp>
      <p:sp>
        <p:nvSpPr>
          <p:cNvPr id="11" name="文字方塊 10">
            <a:extLst>
              <a:ext uri="{FF2B5EF4-FFF2-40B4-BE49-F238E27FC236}">
                <a16:creationId xmlns:a16="http://schemas.microsoft.com/office/drawing/2014/main" id="{D7E73F3C-D943-4B4B-8BB5-C4070EB67B22}"/>
              </a:ext>
            </a:extLst>
          </p:cNvPr>
          <p:cNvSpPr txBox="1"/>
          <p:nvPr/>
        </p:nvSpPr>
        <p:spPr>
          <a:xfrm>
            <a:off x="430505" y="1418749"/>
            <a:ext cx="6097464" cy="400110"/>
          </a:xfrm>
          <a:prstGeom prst="rect">
            <a:avLst/>
          </a:prstGeom>
          <a:noFill/>
        </p:spPr>
        <p:txBody>
          <a:bodyPr wrap="square">
            <a:spAutoFit/>
          </a:bodyPr>
          <a:lstStyle/>
          <a:p>
            <a:r>
              <a:rPr lang="en-US" altLang="zh-TW" sz="2000" kern="100" dirty="0">
                <a:latin typeface="+mj-lt"/>
                <a:ea typeface="標楷體" panose="03000509000000000000" pitchFamily="65" charset="-120"/>
                <a:cs typeface="Times New Roman" panose="02020603050405020304" pitchFamily="18" charset="0"/>
              </a:rPr>
              <a:t>C</a:t>
            </a:r>
            <a:r>
              <a:rPr lang="en-US" altLang="zh-TW" sz="2000" kern="100" baseline="-25000" dirty="0">
                <a:latin typeface="+mj-lt"/>
                <a:ea typeface="標楷體" panose="03000509000000000000" pitchFamily="65" charset="-120"/>
                <a:cs typeface="Times New Roman" panose="02020603050405020304" pitchFamily="18" charset="0"/>
              </a:rPr>
              <a:t>3</a:t>
            </a:r>
            <a:r>
              <a:rPr lang="en-US" altLang="zh-TW" sz="2000" kern="100" dirty="0">
                <a:latin typeface="+mj-lt"/>
                <a:ea typeface="標楷體" panose="03000509000000000000" pitchFamily="65" charset="-120"/>
                <a:cs typeface="Times New Roman" panose="02020603050405020304" pitchFamily="18" charset="0"/>
              </a:rPr>
              <a:t>H</a:t>
            </a:r>
            <a:r>
              <a:rPr lang="en-US" altLang="zh-TW" sz="2000" kern="100" baseline="-25000" dirty="0">
                <a:latin typeface="+mj-lt"/>
                <a:ea typeface="標楷體" panose="03000509000000000000" pitchFamily="65" charset="-120"/>
                <a:cs typeface="Times New Roman" panose="02020603050405020304" pitchFamily="18" charset="0"/>
              </a:rPr>
              <a:t>6</a:t>
            </a:r>
            <a:r>
              <a:rPr lang="en-US" altLang="zh-TW" sz="2000" kern="100" dirty="0">
                <a:latin typeface="+mj-lt"/>
                <a:ea typeface="標楷體" panose="03000509000000000000" pitchFamily="65" charset="-120"/>
                <a:cs typeface="Times New Roman" panose="02020603050405020304" pitchFamily="18" charset="0"/>
              </a:rPr>
              <a:t> experimental value </a:t>
            </a:r>
            <a:r>
              <a:rPr lang="zh-TW" altLang="zh-TW" sz="2000" kern="100" dirty="0">
                <a:effectLst/>
                <a:latin typeface="+mj-lt"/>
                <a:ea typeface="標楷體" panose="03000509000000000000" pitchFamily="65" charset="-120"/>
                <a:cs typeface="Times New Roman" panose="02020603050405020304" pitchFamily="18" charset="0"/>
              </a:rPr>
              <a:t>：</a:t>
            </a:r>
            <a:endParaRPr lang="zh-TW" altLang="zh-TW" sz="2000" kern="100" dirty="0">
              <a:effectLst/>
              <a:latin typeface="+mj-lt"/>
              <a:ea typeface="新細明體" panose="02020500000000000000" pitchFamily="18" charset="-120"/>
              <a:cs typeface="Times New Roman" panose="02020603050405020304" pitchFamily="18" charset="0"/>
            </a:endParaRPr>
          </a:p>
        </p:txBody>
      </p:sp>
      <p:grpSp>
        <p:nvGrpSpPr>
          <p:cNvPr id="8" name="群組 7">
            <a:extLst>
              <a:ext uri="{FF2B5EF4-FFF2-40B4-BE49-F238E27FC236}">
                <a16:creationId xmlns:a16="http://schemas.microsoft.com/office/drawing/2014/main" id="{3734204C-5943-4EB2-A7A9-6A71760AF87A}"/>
              </a:ext>
            </a:extLst>
          </p:cNvPr>
          <p:cNvGrpSpPr/>
          <p:nvPr/>
        </p:nvGrpSpPr>
        <p:grpSpPr>
          <a:xfrm>
            <a:off x="371313" y="2221669"/>
            <a:ext cx="4897455" cy="3508987"/>
            <a:chOff x="371313" y="2221669"/>
            <a:chExt cx="4897455" cy="3508987"/>
          </a:xfrm>
        </p:grpSpPr>
        <p:pic>
          <p:nvPicPr>
            <p:cNvPr id="49" name="圖片 48">
              <a:extLst>
                <a:ext uri="{FF2B5EF4-FFF2-40B4-BE49-F238E27FC236}">
                  <a16:creationId xmlns:a16="http://schemas.microsoft.com/office/drawing/2014/main" id="{B8FDA4FA-F470-438E-AAEE-A7FCA2D0DA2D}"/>
                </a:ext>
              </a:extLst>
            </p:cNvPr>
            <p:cNvPicPr>
              <a:picLocks noChangeAspect="1"/>
            </p:cNvPicPr>
            <p:nvPr/>
          </p:nvPicPr>
          <p:blipFill rotWithShape="1">
            <a:blip r:embed="rId2">
              <a:clrChange>
                <a:clrFrom>
                  <a:srgbClr val="F3F3F3"/>
                </a:clrFrom>
                <a:clrTo>
                  <a:srgbClr val="F3F3F3">
                    <a:alpha val="0"/>
                  </a:srgbClr>
                </a:clrTo>
              </a:clrChange>
            </a:blip>
            <a:srcRect l="16870" t="42236" r="64807" b="11468"/>
            <a:stretch/>
          </p:blipFill>
          <p:spPr>
            <a:xfrm>
              <a:off x="915363" y="2221669"/>
              <a:ext cx="4353405" cy="3508987"/>
            </a:xfrm>
            <a:prstGeom prst="rect">
              <a:avLst/>
            </a:prstGeom>
          </p:spPr>
        </p:pic>
        <p:sp>
          <p:nvSpPr>
            <p:cNvPr id="35" name="文字方塊 34">
              <a:extLst>
                <a:ext uri="{FF2B5EF4-FFF2-40B4-BE49-F238E27FC236}">
                  <a16:creationId xmlns:a16="http://schemas.microsoft.com/office/drawing/2014/main" id="{88B2A454-78D3-4CC9-8932-818944183CC0}"/>
                </a:ext>
              </a:extLst>
            </p:cNvPr>
            <p:cNvSpPr txBox="1"/>
            <p:nvPr/>
          </p:nvSpPr>
          <p:spPr>
            <a:xfrm>
              <a:off x="3486482" y="3762637"/>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1.492</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36" name="文字方塊 35">
              <a:extLst>
                <a:ext uri="{FF2B5EF4-FFF2-40B4-BE49-F238E27FC236}">
                  <a16:creationId xmlns:a16="http://schemas.microsoft.com/office/drawing/2014/main" id="{B0A8C1EA-44DD-42C3-B0FE-3CD971CD205C}"/>
                </a:ext>
              </a:extLst>
            </p:cNvPr>
            <p:cNvSpPr txBox="1"/>
            <p:nvPr/>
          </p:nvSpPr>
          <p:spPr>
            <a:xfrm>
              <a:off x="1955362" y="4018405"/>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1.337</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37" name="文字方塊 36">
              <a:extLst>
                <a:ext uri="{FF2B5EF4-FFF2-40B4-BE49-F238E27FC236}">
                  <a16:creationId xmlns:a16="http://schemas.microsoft.com/office/drawing/2014/main" id="{4F0BE7D9-B1B7-4438-9F3F-032E6395C350}"/>
                </a:ext>
              </a:extLst>
            </p:cNvPr>
            <p:cNvSpPr txBox="1"/>
            <p:nvPr/>
          </p:nvSpPr>
          <p:spPr>
            <a:xfrm>
              <a:off x="371313" y="3713315"/>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1.085</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38" name="文字方塊 37">
              <a:extLst>
                <a:ext uri="{FF2B5EF4-FFF2-40B4-BE49-F238E27FC236}">
                  <a16:creationId xmlns:a16="http://schemas.microsoft.com/office/drawing/2014/main" id="{3106FF2C-0839-453E-B887-21D80F4B4073}"/>
                </a:ext>
              </a:extLst>
            </p:cNvPr>
            <p:cNvSpPr txBox="1"/>
            <p:nvPr/>
          </p:nvSpPr>
          <p:spPr>
            <a:xfrm>
              <a:off x="544418" y="4341633"/>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118.0</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39" name="文字方塊 38">
              <a:extLst>
                <a:ext uri="{FF2B5EF4-FFF2-40B4-BE49-F238E27FC236}">
                  <a16:creationId xmlns:a16="http://schemas.microsoft.com/office/drawing/2014/main" id="{B1192EA9-A2A8-44EC-AE79-CF7396BEFC97}"/>
                </a:ext>
              </a:extLst>
            </p:cNvPr>
            <p:cNvSpPr txBox="1"/>
            <p:nvPr/>
          </p:nvSpPr>
          <p:spPr>
            <a:xfrm>
              <a:off x="3462270" y="4386871"/>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117.2</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40" name="文字方塊 39">
              <a:extLst>
                <a:ext uri="{FF2B5EF4-FFF2-40B4-BE49-F238E27FC236}">
                  <a16:creationId xmlns:a16="http://schemas.microsoft.com/office/drawing/2014/main" id="{1B6D5C11-6525-4434-BFC8-C7EB10D6C097}"/>
                </a:ext>
              </a:extLst>
            </p:cNvPr>
            <p:cNvSpPr txBox="1"/>
            <p:nvPr/>
          </p:nvSpPr>
          <p:spPr>
            <a:xfrm>
              <a:off x="3845609" y="2471043"/>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108.2</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41" name="文字方塊 40">
              <a:extLst>
                <a:ext uri="{FF2B5EF4-FFF2-40B4-BE49-F238E27FC236}">
                  <a16:creationId xmlns:a16="http://schemas.microsoft.com/office/drawing/2014/main" id="{16EF501A-2A36-405A-82B5-3ABB1633C3F2}"/>
                </a:ext>
              </a:extLst>
            </p:cNvPr>
            <p:cNvSpPr txBox="1"/>
            <p:nvPr/>
          </p:nvSpPr>
          <p:spPr>
            <a:xfrm>
              <a:off x="2433527" y="3670614"/>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124.0</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42" name="文字方塊 41">
              <a:extLst>
                <a:ext uri="{FF2B5EF4-FFF2-40B4-BE49-F238E27FC236}">
                  <a16:creationId xmlns:a16="http://schemas.microsoft.com/office/drawing/2014/main" id="{E767A087-142C-4C5E-BDE8-8172FB5157B1}"/>
                </a:ext>
              </a:extLst>
            </p:cNvPr>
            <p:cNvSpPr txBox="1"/>
            <p:nvPr/>
          </p:nvSpPr>
          <p:spPr>
            <a:xfrm>
              <a:off x="2614425" y="2727927"/>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1.095</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43" name="文字方塊 42">
              <a:extLst>
                <a:ext uri="{FF2B5EF4-FFF2-40B4-BE49-F238E27FC236}">
                  <a16:creationId xmlns:a16="http://schemas.microsoft.com/office/drawing/2014/main" id="{CE8A66FC-50BC-411E-8336-D662671D8B07}"/>
                </a:ext>
              </a:extLst>
            </p:cNvPr>
            <p:cNvSpPr txBox="1"/>
            <p:nvPr/>
          </p:nvSpPr>
          <p:spPr>
            <a:xfrm>
              <a:off x="2433526" y="4996648"/>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1.086</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44" name="弧形 43">
              <a:extLst>
                <a:ext uri="{FF2B5EF4-FFF2-40B4-BE49-F238E27FC236}">
                  <a16:creationId xmlns:a16="http://schemas.microsoft.com/office/drawing/2014/main" id="{83A93E2D-3991-4FA2-9A7E-27FAD1BA922F}"/>
                </a:ext>
              </a:extLst>
            </p:cNvPr>
            <p:cNvSpPr/>
            <p:nvPr/>
          </p:nvSpPr>
          <p:spPr>
            <a:xfrm rot="18499308">
              <a:off x="3863665" y="2794594"/>
              <a:ext cx="390173" cy="405404"/>
            </a:xfrm>
            <a:prstGeom prst="arc">
              <a:avLst>
                <a:gd name="adj1" fmla="val 16538721"/>
                <a:gd name="adj2" fmla="val 5782088"/>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sp>
          <p:nvSpPr>
            <p:cNvPr id="45" name="弧形 44">
              <a:extLst>
                <a:ext uri="{FF2B5EF4-FFF2-40B4-BE49-F238E27FC236}">
                  <a16:creationId xmlns:a16="http://schemas.microsoft.com/office/drawing/2014/main" id="{708EE503-B85F-472C-A276-8BABC82EE45B}"/>
                </a:ext>
              </a:extLst>
            </p:cNvPr>
            <p:cNvSpPr/>
            <p:nvPr/>
          </p:nvSpPr>
          <p:spPr>
            <a:xfrm rot="10272533">
              <a:off x="1354456" y="4340219"/>
              <a:ext cx="390173" cy="405404"/>
            </a:xfrm>
            <a:prstGeom prst="arc">
              <a:avLst>
                <a:gd name="adj1" fmla="val 16538721"/>
                <a:gd name="adj2" fmla="val 5782088"/>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sp>
          <p:nvSpPr>
            <p:cNvPr id="46" name="弧形 45">
              <a:extLst>
                <a:ext uri="{FF2B5EF4-FFF2-40B4-BE49-F238E27FC236}">
                  <a16:creationId xmlns:a16="http://schemas.microsoft.com/office/drawing/2014/main" id="{37267A1F-F5AE-45A5-B99A-A08B53F7EE59}"/>
                </a:ext>
              </a:extLst>
            </p:cNvPr>
            <p:cNvSpPr/>
            <p:nvPr/>
          </p:nvSpPr>
          <p:spPr>
            <a:xfrm rot="13810098">
              <a:off x="2963108" y="4043946"/>
              <a:ext cx="390173" cy="405404"/>
            </a:xfrm>
            <a:prstGeom prst="arc">
              <a:avLst>
                <a:gd name="adj1" fmla="val 16538721"/>
                <a:gd name="adj2" fmla="val 5205357"/>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sp>
          <p:nvSpPr>
            <p:cNvPr id="47" name="弧形 46">
              <a:extLst>
                <a:ext uri="{FF2B5EF4-FFF2-40B4-BE49-F238E27FC236}">
                  <a16:creationId xmlns:a16="http://schemas.microsoft.com/office/drawing/2014/main" id="{D27D7C35-1A09-434E-87A8-0134274AA9F7}"/>
                </a:ext>
              </a:extLst>
            </p:cNvPr>
            <p:cNvSpPr/>
            <p:nvPr/>
          </p:nvSpPr>
          <p:spPr>
            <a:xfrm rot="21152993">
              <a:off x="3149209" y="4340219"/>
              <a:ext cx="390173" cy="405404"/>
            </a:xfrm>
            <a:prstGeom prst="arc">
              <a:avLst>
                <a:gd name="adj1" fmla="val 16538721"/>
                <a:gd name="adj2" fmla="val 5782088"/>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grpSp>
      <p:grpSp>
        <p:nvGrpSpPr>
          <p:cNvPr id="7" name="群組 6">
            <a:extLst>
              <a:ext uri="{FF2B5EF4-FFF2-40B4-BE49-F238E27FC236}">
                <a16:creationId xmlns:a16="http://schemas.microsoft.com/office/drawing/2014/main" id="{5092275B-08BE-4062-8C5D-3CE46FBD4916}"/>
              </a:ext>
            </a:extLst>
          </p:cNvPr>
          <p:cNvGrpSpPr/>
          <p:nvPr/>
        </p:nvGrpSpPr>
        <p:grpSpPr>
          <a:xfrm>
            <a:off x="5931319" y="2192809"/>
            <a:ext cx="4850616" cy="3508987"/>
            <a:chOff x="5964186" y="2245961"/>
            <a:chExt cx="4850616" cy="3508987"/>
          </a:xfrm>
        </p:grpSpPr>
        <p:pic>
          <p:nvPicPr>
            <p:cNvPr id="3" name="圖片 2">
              <a:extLst>
                <a:ext uri="{FF2B5EF4-FFF2-40B4-BE49-F238E27FC236}">
                  <a16:creationId xmlns:a16="http://schemas.microsoft.com/office/drawing/2014/main" id="{72378FE4-E200-47D5-AC8A-FFC313640044}"/>
                </a:ext>
              </a:extLst>
            </p:cNvPr>
            <p:cNvPicPr>
              <a:picLocks noChangeAspect="1"/>
            </p:cNvPicPr>
            <p:nvPr/>
          </p:nvPicPr>
          <p:blipFill rotWithShape="1">
            <a:blip r:embed="rId2">
              <a:clrChange>
                <a:clrFrom>
                  <a:srgbClr val="F3F3F3"/>
                </a:clrFrom>
                <a:clrTo>
                  <a:srgbClr val="F3F3F3">
                    <a:alpha val="0"/>
                  </a:srgbClr>
                </a:clrTo>
              </a:clrChange>
            </a:blip>
            <a:srcRect l="16870" t="42236" r="64807" b="11468"/>
            <a:stretch/>
          </p:blipFill>
          <p:spPr>
            <a:xfrm>
              <a:off x="6461397" y="2245961"/>
              <a:ext cx="4353405" cy="3508987"/>
            </a:xfrm>
            <a:prstGeom prst="rect">
              <a:avLst/>
            </a:prstGeom>
          </p:spPr>
        </p:pic>
        <p:sp>
          <p:nvSpPr>
            <p:cNvPr id="14" name="文字方塊 13">
              <a:extLst>
                <a:ext uri="{FF2B5EF4-FFF2-40B4-BE49-F238E27FC236}">
                  <a16:creationId xmlns:a16="http://schemas.microsoft.com/office/drawing/2014/main" id="{FB89F830-1530-43E2-B49E-CEE473940A5C}"/>
                </a:ext>
              </a:extLst>
            </p:cNvPr>
            <p:cNvSpPr txBox="1"/>
            <p:nvPr/>
          </p:nvSpPr>
          <p:spPr>
            <a:xfrm>
              <a:off x="8962471" y="3903670"/>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1.505</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15" name="文字方塊 14">
              <a:extLst>
                <a:ext uri="{FF2B5EF4-FFF2-40B4-BE49-F238E27FC236}">
                  <a16:creationId xmlns:a16="http://schemas.microsoft.com/office/drawing/2014/main" id="{4ABAD447-4EC3-4842-BCA4-19876F4F5AB4}"/>
                </a:ext>
              </a:extLst>
            </p:cNvPr>
            <p:cNvSpPr txBox="1"/>
            <p:nvPr/>
          </p:nvSpPr>
          <p:spPr>
            <a:xfrm>
              <a:off x="7401507" y="4023606"/>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1.340</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17" name="文字方塊 16">
              <a:extLst>
                <a:ext uri="{FF2B5EF4-FFF2-40B4-BE49-F238E27FC236}">
                  <a16:creationId xmlns:a16="http://schemas.microsoft.com/office/drawing/2014/main" id="{D1261652-C441-4A58-A8B3-4F774FEC09B6}"/>
                </a:ext>
              </a:extLst>
            </p:cNvPr>
            <p:cNvSpPr txBox="1"/>
            <p:nvPr/>
          </p:nvSpPr>
          <p:spPr>
            <a:xfrm>
              <a:off x="5964186" y="3776178"/>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1.102</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22" name="文字方塊 21">
              <a:extLst>
                <a:ext uri="{FF2B5EF4-FFF2-40B4-BE49-F238E27FC236}">
                  <a16:creationId xmlns:a16="http://schemas.microsoft.com/office/drawing/2014/main" id="{29173140-2FF6-4D57-948C-D1C084D51A7F}"/>
                </a:ext>
              </a:extLst>
            </p:cNvPr>
            <p:cNvSpPr txBox="1"/>
            <p:nvPr/>
          </p:nvSpPr>
          <p:spPr>
            <a:xfrm>
              <a:off x="6178101" y="4392606"/>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117.6</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23" name="文字方塊 22">
              <a:extLst>
                <a:ext uri="{FF2B5EF4-FFF2-40B4-BE49-F238E27FC236}">
                  <a16:creationId xmlns:a16="http://schemas.microsoft.com/office/drawing/2014/main" id="{9E7716B1-9CB0-45F5-A165-9DDC6F186A4E}"/>
                </a:ext>
              </a:extLst>
            </p:cNvPr>
            <p:cNvSpPr txBox="1"/>
            <p:nvPr/>
          </p:nvSpPr>
          <p:spPr>
            <a:xfrm>
              <a:off x="8930326" y="4542763"/>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117.0</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25" name="文字方塊 24">
              <a:extLst>
                <a:ext uri="{FF2B5EF4-FFF2-40B4-BE49-F238E27FC236}">
                  <a16:creationId xmlns:a16="http://schemas.microsoft.com/office/drawing/2014/main" id="{087B50B2-8A5B-4322-97A1-5BBA170AA487}"/>
                </a:ext>
              </a:extLst>
            </p:cNvPr>
            <p:cNvSpPr txBox="1"/>
            <p:nvPr/>
          </p:nvSpPr>
          <p:spPr>
            <a:xfrm>
              <a:off x="9577902" y="2517074"/>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107.9</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26" name="文字方塊 25">
              <a:extLst>
                <a:ext uri="{FF2B5EF4-FFF2-40B4-BE49-F238E27FC236}">
                  <a16:creationId xmlns:a16="http://schemas.microsoft.com/office/drawing/2014/main" id="{99275712-0396-4FA6-847A-3B6F6506DC62}"/>
                </a:ext>
              </a:extLst>
            </p:cNvPr>
            <p:cNvSpPr txBox="1"/>
            <p:nvPr/>
          </p:nvSpPr>
          <p:spPr>
            <a:xfrm>
              <a:off x="8115243" y="3731164"/>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123.9</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28" name="文字方塊 27">
              <a:extLst>
                <a:ext uri="{FF2B5EF4-FFF2-40B4-BE49-F238E27FC236}">
                  <a16:creationId xmlns:a16="http://schemas.microsoft.com/office/drawing/2014/main" id="{A19FE222-5FC0-4476-ADE4-E1DDC21B1E28}"/>
                </a:ext>
              </a:extLst>
            </p:cNvPr>
            <p:cNvSpPr txBox="1"/>
            <p:nvPr/>
          </p:nvSpPr>
          <p:spPr>
            <a:xfrm>
              <a:off x="8097893" y="2768126"/>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1.114</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29" name="文字方塊 28">
              <a:extLst>
                <a:ext uri="{FF2B5EF4-FFF2-40B4-BE49-F238E27FC236}">
                  <a16:creationId xmlns:a16="http://schemas.microsoft.com/office/drawing/2014/main" id="{A7F7EE40-92A7-4D80-9760-C7767BC5A20F}"/>
                </a:ext>
              </a:extLst>
            </p:cNvPr>
            <p:cNvSpPr txBox="1"/>
            <p:nvPr/>
          </p:nvSpPr>
          <p:spPr>
            <a:xfrm>
              <a:off x="7964827" y="5032031"/>
              <a:ext cx="1045711" cy="369332"/>
            </a:xfrm>
            <a:prstGeom prst="rect">
              <a:avLst/>
            </a:prstGeom>
            <a:noFill/>
          </p:spPr>
          <p:txBody>
            <a:bodyPr wrap="square">
              <a:spAutoFit/>
            </a:bodyPr>
            <a:lstStyle/>
            <a:p>
              <a:pPr algn="ct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1.104</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i="0" dirty="0">
                  <a:solidFill>
                    <a:srgbClr val="040C28"/>
                  </a:solidFill>
                  <a:effectLst/>
                  <a:latin typeface="Times New Roman" panose="02020603050405020304" pitchFamily="18" charset="0"/>
                  <a:cs typeface="Times New Roman" panose="02020603050405020304" pitchFamily="18" charset="0"/>
                </a:rPr>
                <a:t>Å</a:t>
              </a:r>
              <a:endParaRPr lang="zh-TW" altLang="en-US" dirty="0">
                <a:latin typeface="Times New Roman" panose="02020603050405020304" pitchFamily="18" charset="0"/>
                <a:cs typeface="Times New Roman" panose="02020603050405020304" pitchFamily="18" charset="0"/>
              </a:endParaRPr>
            </a:p>
          </p:txBody>
        </p:sp>
        <p:sp>
          <p:nvSpPr>
            <p:cNvPr id="30" name="弧形 29">
              <a:extLst>
                <a:ext uri="{FF2B5EF4-FFF2-40B4-BE49-F238E27FC236}">
                  <a16:creationId xmlns:a16="http://schemas.microsoft.com/office/drawing/2014/main" id="{ADFCE618-0B14-468F-ADC8-C0AFB8E6FC41}"/>
                </a:ext>
              </a:extLst>
            </p:cNvPr>
            <p:cNvSpPr/>
            <p:nvPr/>
          </p:nvSpPr>
          <p:spPr>
            <a:xfrm rot="18499308">
              <a:off x="9439475" y="2798342"/>
              <a:ext cx="390173" cy="405404"/>
            </a:xfrm>
            <a:prstGeom prst="arc">
              <a:avLst>
                <a:gd name="adj1" fmla="val 15019932"/>
                <a:gd name="adj2" fmla="val 5782088"/>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sp>
          <p:nvSpPr>
            <p:cNvPr id="31" name="弧形 30">
              <a:extLst>
                <a:ext uri="{FF2B5EF4-FFF2-40B4-BE49-F238E27FC236}">
                  <a16:creationId xmlns:a16="http://schemas.microsoft.com/office/drawing/2014/main" id="{F02316B7-EE32-402B-890D-C5C3224F5907}"/>
                </a:ext>
              </a:extLst>
            </p:cNvPr>
            <p:cNvSpPr/>
            <p:nvPr/>
          </p:nvSpPr>
          <p:spPr>
            <a:xfrm rot="10272533">
              <a:off x="6920500" y="4378421"/>
              <a:ext cx="390173" cy="405404"/>
            </a:xfrm>
            <a:prstGeom prst="arc">
              <a:avLst>
                <a:gd name="adj1" fmla="val 17359085"/>
                <a:gd name="adj2" fmla="val 5782088"/>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sp>
          <p:nvSpPr>
            <p:cNvPr id="32" name="弧形 31">
              <a:extLst>
                <a:ext uri="{FF2B5EF4-FFF2-40B4-BE49-F238E27FC236}">
                  <a16:creationId xmlns:a16="http://schemas.microsoft.com/office/drawing/2014/main" id="{FA2BFAF8-8D6E-4530-8D4B-5FBFF8504D0F}"/>
                </a:ext>
              </a:extLst>
            </p:cNvPr>
            <p:cNvSpPr/>
            <p:nvPr/>
          </p:nvSpPr>
          <p:spPr>
            <a:xfrm rot="13810098">
              <a:off x="8383630" y="4064660"/>
              <a:ext cx="390173" cy="405404"/>
            </a:xfrm>
            <a:prstGeom prst="arc">
              <a:avLst>
                <a:gd name="adj1" fmla="val 16538721"/>
                <a:gd name="adj2" fmla="val 7466262"/>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sp>
          <p:nvSpPr>
            <p:cNvPr id="33" name="弧形 32">
              <a:extLst>
                <a:ext uri="{FF2B5EF4-FFF2-40B4-BE49-F238E27FC236}">
                  <a16:creationId xmlns:a16="http://schemas.microsoft.com/office/drawing/2014/main" id="{40DC320A-3DAA-4D27-A2D1-F395E017A8BF}"/>
                </a:ext>
              </a:extLst>
            </p:cNvPr>
            <p:cNvSpPr/>
            <p:nvPr/>
          </p:nvSpPr>
          <p:spPr>
            <a:xfrm rot="21152993">
              <a:off x="8678123" y="4374571"/>
              <a:ext cx="390173" cy="405404"/>
            </a:xfrm>
            <a:prstGeom prst="arc">
              <a:avLst>
                <a:gd name="adj1" fmla="val 16538721"/>
                <a:gd name="adj2" fmla="val 5782088"/>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p>
          </p:txBody>
        </p:sp>
      </p:grpSp>
      <p:sp>
        <p:nvSpPr>
          <p:cNvPr id="48" name="文字方塊 47">
            <a:extLst>
              <a:ext uri="{FF2B5EF4-FFF2-40B4-BE49-F238E27FC236}">
                <a16:creationId xmlns:a16="http://schemas.microsoft.com/office/drawing/2014/main" id="{D9F5BB62-B77B-4205-AEF8-2A325F01BA5D}"/>
              </a:ext>
            </a:extLst>
          </p:cNvPr>
          <p:cNvSpPr txBox="1"/>
          <p:nvPr/>
        </p:nvSpPr>
        <p:spPr>
          <a:xfrm>
            <a:off x="5639713" y="1411159"/>
            <a:ext cx="6097464" cy="400110"/>
          </a:xfrm>
          <a:prstGeom prst="rect">
            <a:avLst/>
          </a:prstGeom>
          <a:noFill/>
        </p:spPr>
        <p:txBody>
          <a:bodyPr wrap="square">
            <a:spAutoFit/>
          </a:bodyPr>
          <a:lstStyle/>
          <a:p>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MMFF</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 </a:t>
            </a:r>
            <a:r>
              <a:rPr lang="af-ZA" altLang="zh-TW" sz="2000" dirty="0">
                <a:effectLst/>
                <a:latin typeface="Times New Roman" panose="02020603050405020304" pitchFamily="18" charset="0"/>
                <a:cs typeface="Times New Roman" panose="02020603050405020304" pitchFamily="18" charset="0"/>
              </a:rPr>
              <a:t>Optimized structure </a:t>
            </a:r>
            <a:r>
              <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50" name="標題 1">
            <a:extLst>
              <a:ext uri="{FF2B5EF4-FFF2-40B4-BE49-F238E27FC236}">
                <a16:creationId xmlns:a16="http://schemas.microsoft.com/office/drawing/2014/main" id="{574A2C58-7065-46A6-BB70-B8E58C6922A3}"/>
              </a:ext>
            </a:extLst>
          </p:cNvPr>
          <p:cNvSpPr txBox="1">
            <a:spLocks/>
          </p:cNvSpPr>
          <p:nvPr/>
        </p:nvSpPr>
        <p:spPr>
          <a:xfrm>
            <a:off x="935072" y="461149"/>
            <a:ext cx="8175665"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Compare</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with</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Experimental</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Structure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6555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22</a:t>
            </a:fld>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150993" y="168645"/>
            <a:ext cx="5709979"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Build Molecule-Replace Atom</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D7E73F3C-D943-4B4B-8BB5-C4070EB67B22}"/>
              </a:ext>
            </a:extLst>
          </p:cNvPr>
          <p:cNvSpPr txBox="1"/>
          <p:nvPr/>
        </p:nvSpPr>
        <p:spPr>
          <a:xfrm>
            <a:off x="402881" y="763215"/>
            <a:ext cx="6097464" cy="461665"/>
          </a:xfrm>
          <a:prstGeom prst="rect">
            <a:avLst/>
          </a:prstGeom>
          <a:noFill/>
        </p:spPr>
        <p:txBody>
          <a:bodyPr wrap="square">
            <a:spAutoFit/>
          </a:bodyPr>
          <a:lstStyle/>
          <a:p>
            <a:r>
              <a:rPr lang="af-ZA" altLang="zh-TW" sz="2400" dirty="0">
                <a:effectLst/>
                <a:latin typeface="+mj-lt"/>
              </a:rPr>
              <a:t>Vinyl chloride</a:t>
            </a:r>
            <a:r>
              <a:rPr lang="zh-TW" altLang="en-US" sz="2400" dirty="0">
                <a:effectLst/>
                <a:latin typeface="+mj-lt"/>
              </a:rPr>
              <a:t> </a:t>
            </a:r>
            <a:r>
              <a:rPr lang="en-US" altLang="zh-TW" sz="2400" kern="100" dirty="0">
                <a:latin typeface="+mj-lt"/>
                <a:ea typeface="標楷體" panose="03000509000000000000" pitchFamily="65" charset="-120"/>
                <a:cs typeface="Times New Roman" panose="02020603050405020304" pitchFamily="18" charset="0"/>
              </a:rPr>
              <a:t>(C</a:t>
            </a:r>
            <a:r>
              <a:rPr lang="en-US" altLang="zh-TW" sz="2400" kern="100" baseline="-25000" dirty="0">
                <a:latin typeface="+mj-lt"/>
                <a:ea typeface="標楷體" panose="03000509000000000000" pitchFamily="65" charset="-120"/>
                <a:cs typeface="Times New Roman" panose="02020603050405020304" pitchFamily="18" charset="0"/>
              </a:rPr>
              <a:t>2</a:t>
            </a:r>
            <a:r>
              <a:rPr lang="en-US" altLang="zh-TW" sz="2400" kern="100" dirty="0">
                <a:latin typeface="+mj-lt"/>
                <a:ea typeface="標楷體" panose="03000509000000000000" pitchFamily="65" charset="-120"/>
                <a:cs typeface="Times New Roman" panose="02020603050405020304" pitchFamily="18" charset="0"/>
              </a:rPr>
              <a:t>H</a:t>
            </a:r>
            <a:r>
              <a:rPr lang="en-US" altLang="zh-TW" sz="2400" kern="100" baseline="-25000" dirty="0">
                <a:latin typeface="+mj-lt"/>
                <a:ea typeface="標楷體" panose="03000509000000000000" pitchFamily="65" charset="-120"/>
                <a:cs typeface="Times New Roman" panose="02020603050405020304" pitchFamily="18" charset="0"/>
              </a:rPr>
              <a:t>3</a:t>
            </a:r>
            <a:r>
              <a:rPr lang="en-US" altLang="zh-TW" sz="2400" kern="100" dirty="0">
                <a:latin typeface="+mj-lt"/>
                <a:ea typeface="標楷體" panose="03000509000000000000" pitchFamily="65" charset="-120"/>
                <a:cs typeface="Times New Roman" panose="02020603050405020304" pitchFamily="18" charset="0"/>
              </a:rPr>
              <a:t>Cl)</a:t>
            </a:r>
            <a:r>
              <a:rPr lang="zh-TW" altLang="zh-TW" sz="2400" kern="100" dirty="0">
                <a:latin typeface="+mj-lt"/>
                <a:ea typeface="標楷體" panose="03000509000000000000" pitchFamily="65" charset="-120"/>
                <a:cs typeface="Times New Roman" panose="02020603050405020304" pitchFamily="18" charset="0"/>
              </a:rPr>
              <a:t>：</a:t>
            </a:r>
            <a:endParaRPr lang="zh-TW" altLang="zh-TW" sz="2400" kern="100" dirty="0">
              <a:latin typeface="+mj-lt"/>
              <a:ea typeface="新細明體" panose="02020500000000000000" pitchFamily="18" charset="-120"/>
              <a:cs typeface="Times New Roman" panose="02020603050405020304" pitchFamily="18" charset="0"/>
            </a:endParaRPr>
          </a:p>
        </p:txBody>
      </p:sp>
      <p:grpSp>
        <p:nvGrpSpPr>
          <p:cNvPr id="5" name="群組 4">
            <a:extLst>
              <a:ext uri="{FF2B5EF4-FFF2-40B4-BE49-F238E27FC236}">
                <a16:creationId xmlns:a16="http://schemas.microsoft.com/office/drawing/2014/main" id="{B4E8B03C-7331-48B6-98D4-A59F81745733}"/>
              </a:ext>
            </a:extLst>
          </p:cNvPr>
          <p:cNvGrpSpPr/>
          <p:nvPr/>
        </p:nvGrpSpPr>
        <p:grpSpPr>
          <a:xfrm>
            <a:off x="688631" y="2968152"/>
            <a:ext cx="9685962" cy="3416320"/>
            <a:chOff x="842126" y="3488739"/>
            <a:chExt cx="9685962" cy="3416320"/>
          </a:xfrm>
        </p:grpSpPr>
        <p:sp>
          <p:nvSpPr>
            <p:cNvPr id="10" name="文字方塊 9">
              <a:extLst>
                <a:ext uri="{FF2B5EF4-FFF2-40B4-BE49-F238E27FC236}">
                  <a16:creationId xmlns:a16="http://schemas.microsoft.com/office/drawing/2014/main" id="{4EFB163F-F1A7-4A52-AB53-6470E535966F}"/>
                </a:ext>
              </a:extLst>
            </p:cNvPr>
            <p:cNvSpPr txBox="1"/>
            <p:nvPr/>
          </p:nvSpPr>
          <p:spPr>
            <a:xfrm>
              <a:off x="842126" y="3488739"/>
              <a:ext cx="9685962" cy="3416320"/>
            </a:xfrm>
            <a:prstGeom prst="rect">
              <a:avLst/>
            </a:prstGeom>
            <a:noFill/>
          </p:spPr>
          <p:txBody>
            <a:bodyPr wrap="square">
              <a:spAutoFit/>
            </a:bodyPr>
            <a:lstStyle/>
            <a:p>
              <a:pPr marL="457200" indent="-457200">
                <a:lnSpc>
                  <a:spcPct val="150000"/>
                </a:lnSpc>
                <a:buFont typeface="+mj-lt"/>
                <a:buAutoNum type="arabicPeriod"/>
              </a:pPr>
              <a:r>
                <a:rPr lang="en-US" altLang="zh-TW" sz="2400" dirty="0">
                  <a:effectLst/>
                  <a:latin typeface="+mj-lt"/>
                </a:rPr>
                <a:t>Click in the window to insert the C atom, and pull it out along C to produce C-C. Pull it again to form a double bond.</a:t>
              </a:r>
              <a:endParaRPr lang="zh-TW" altLang="zh-TW" sz="2400" kern="100" dirty="0">
                <a:effectLst/>
                <a:latin typeface="+mj-lt"/>
                <a:ea typeface="新細明體" panose="02020500000000000000" pitchFamily="18" charset="-120"/>
                <a:cs typeface="Times New Roman" panose="02020603050405020304" pitchFamily="18" charset="0"/>
              </a:endParaRPr>
            </a:p>
            <a:p>
              <a:pPr marL="457200" indent="-457200">
                <a:lnSpc>
                  <a:spcPct val="150000"/>
                </a:lnSpc>
                <a:buFont typeface="+mj-lt"/>
                <a:buAutoNum type="arabicPeriod" startAt="2"/>
              </a:pPr>
              <a:r>
                <a:rPr lang="en-US" altLang="zh-TW" sz="2400" kern="100" dirty="0">
                  <a:latin typeface="+mj-lt"/>
                  <a:ea typeface="標楷體" panose="03000509000000000000" pitchFamily="65" charset="-120"/>
                  <a:cs typeface="Times New Roman" panose="02020603050405020304" pitchFamily="18" charset="0"/>
                </a:rPr>
                <a:t>Choose</a:t>
              </a:r>
              <a:r>
                <a:rPr lang="zh-TW" altLang="zh-TW" sz="2400" kern="100" dirty="0">
                  <a:effectLst/>
                  <a:latin typeface="+mj-lt"/>
                  <a:ea typeface="標楷體" panose="03000509000000000000" pitchFamily="65" charset="-120"/>
                  <a:cs typeface="Times New Roman" panose="02020603050405020304" pitchFamily="18" charset="0"/>
                </a:rPr>
                <a:t> </a:t>
              </a:r>
              <a:r>
                <a:rPr lang="en-US" altLang="zh-TW" sz="2400" kern="100" dirty="0">
                  <a:effectLst/>
                  <a:latin typeface="+mj-lt"/>
                  <a:ea typeface="標楷體" panose="03000509000000000000" pitchFamily="65" charset="-120"/>
                  <a:cs typeface="Times New Roman" panose="02020603050405020304" pitchFamily="18" charset="0"/>
                </a:rPr>
                <a:t>Cleanup</a:t>
              </a:r>
              <a:r>
                <a:rPr lang="zh-TW" altLang="en-US" sz="2400" kern="100" dirty="0">
                  <a:effectLst/>
                  <a:latin typeface="+mj-lt"/>
                  <a:ea typeface="標楷體" panose="03000509000000000000" pitchFamily="65" charset="-120"/>
                  <a:cs typeface="Times New Roman" panose="02020603050405020304" pitchFamily="18" charset="0"/>
                </a:rPr>
                <a:t>           </a:t>
              </a:r>
              <a:endParaRPr lang="en-US" altLang="zh-TW" sz="2400" kern="100" dirty="0" smtClean="0">
                <a:effectLst/>
                <a:latin typeface="+mj-lt"/>
                <a:ea typeface="標楷體" panose="03000509000000000000" pitchFamily="65" charset="-120"/>
                <a:cs typeface="Times New Roman" panose="02020603050405020304" pitchFamily="18" charset="0"/>
              </a:endParaRPr>
            </a:p>
            <a:p>
              <a:pPr marL="457200" indent="-457200">
                <a:lnSpc>
                  <a:spcPct val="150000"/>
                </a:lnSpc>
                <a:buFont typeface="+mj-lt"/>
                <a:buAutoNum type="arabicPeriod" startAt="2"/>
              </a:pPr>
              <a:r>
                <a:rPr lang="en-US" altLang="zh-TW" sz="2400" dirty="0" smtClean="0"/>
                <a:t>Replace </a:t>
              </a:r>
              <a:r>
                <a:rPr lang="en-US" altLang="zh-TW" sz="2400" dirty="0"/>
                <a:t>one of the hydrogen atoms with chlorine. Click the button, </a:t>
              </a:r>
            </a:p>
            <a:p>
              <a:pPr>
                <a:lnSpc>
                  <a:spcPct val="150000"/>
                </a:lnSpc>
              </a:pPr>
              <a:r>
                <a:rPr lang="en-US" altLang="zh-TW" sz="2400" dirty="0"/>
                <a:t>	select chlorine, then click on the hydrogen atom you want to </a:t>
              </a:r>
              <a:r>
                <a:rPr lang="en-US" altLang="zh-TW" sz="2400" dirty="0" smtClean="0"/>
                <a:t>replace.</a:t>
              </a:r>
            </a:p>
            <a:p>
              <a:pPr>
                <a:lnSpc>
                  <a:spcPct val="150000"/>
                </a:lnSpc>
              </a:pPr>
              <a:r>
                <a:rPr lang="en-US" altLang="zh-TW" sz="2400" kern="100" dirty="0" smtClean="0">
                  <a:latin typeface="+mj-lt"/>
                  <a:ea typeface="標楷體" panose="03000509000000000000" pitchFamily="65" charset="-120"/>
                  <a:cs typeface="Times New Roman" panose="02020603050405020304" pitchFamily="18" charset="0"/>
                </a:rPr>
                <a:t>4.</a:t>
              </a:r>
              <a:r>
                <a:rPr lang="zh-TW" altLang="en-US" sz="2400" kern="100" dirty="0" smtClean="0">
                  <a:latin typeface="+mj-lt"/>
                  <a:ea typeface="標楷體" panose="03000509000000000000" pitchFamily="65" charset="-120"/>
                  <a:cs typeface="Times New Roman" panose="02020603050405020304" pitchFamily="18" charset="0"/>
                </a:rPr>
                <a:t>   </a:t>
              </a:r>
              <a:r>
                <a:rPr lang="en-US" altLang="zh-TW" sz="2400" kern="100" dirty="0" smtClean="0">
                  <a:latin typeface="+mj-lt"/>
                  <a:ea typeface="標楷體" panose="03000509000000000000" pitchFamily="65" charset="-120"/>
                  <a:cs typeface="Times New Roman" panose="02020603050405020304" pitchFamily="18" charset="0"/>
                </a:rPr>
                <a:t>Cleanup </a:t>
              </a:r>
              <a:r>
                <a:rPr lang="en-US" altLang="zh-TW" sz="2400" kern="100" dirty="0">
                  <a:latin typeface="+mj-lt"/>
                  <a:ea typeface="標楷體" panose="03000509000000000000" pitchFamily="65" charset="-120"/>
                  <a:cs typeface="Times New Roman" panose="02020603050405020304" pitchFamily="18" charset="0"/>
                </a:rPr>
                <a:t>again</a:t>
              </a:r>
              <a:endParaRPr lang="zh-TW" altLang="zh-TW" sz="2400" kern="100" dirty="0">
                <a:effectLst/>
                <a:latin typeface="+mj-lt"/>
                <a:ea typeface="新細明體" panose="02020500000000000000" pitchFamily="18" charset="-120"/>
                <a:cs typeface="Times New Roman" panose="02020603050405020304" pitchFamily="18" charset="0"/>
              </a:endParaRPr>
            </a:p>
          </p:txBody>
        </p:sp>
        <p:pic>
          <p:nvPicPr>
            <p:cNvPr id="23" name="圖片 22">
              <a:extLst>
                <a:ext uri="{FF2B5EF4-FFF2-40B4-BE49-F238E27FC236}">
                  <a16:creationId xmlns:a16="http://schemas.microsoft.com/office/drawing/2014/main" id="{1817E1F3-E20D-4E66-97E1-47866750F1F0}"/>
                </a:ext>
              </a:extLst>
            </p:cNvPr>
            <p:cNvPicPr>
              <a:picLocks noChangeAspect="1"/>
            </p:cNvPicPr>
            <p:nvPr/>
          </p:nvPicPr>
          <p:blipFill>
            <a:blip r:embed="rId2"/>
            <a:stretch>
              <a:fillRect/>
            </a:stretch>
          </p:blipFill>
          <p:spPr>
            <a:xfrm>
              <a:off x="3605108" y="4760472"/>
              <a:ext cx="460018" cy="436427"/>
            </a:xfrm>
            <a:prstGeom prst="rect">
              <a:avLst/>
            </a:prstGeom>
          </p:spPr>
        </p:pic>
      </p:grpSp>
      <p:pic>
        <p:nvPicPr>
          <p:cNvPr id="4" name="圖片 3">
            <a:extLst>
              <a:ext uri="{FF2B5EF4-FFF2-40B4-BE49-F238E27FC236}">
                <a16:creationId xmlns:a16="http://schemas.microsoft.com/office/drawing/2014/main" id="{2B5A3D05-C8AD-4C14-AF5E-3F6F5D76402D}"/>
              </a:ext>
            </a:extLst>
          </p:cNvPr>
          <p:cNvPicPr>
            <a:picLocks noChangeAspect="1"/>
          </p:cNvPicPr>
          <p:nvPr/>
        </p:nvPicPr>
        <p:blipFill rotWithShape="1">
          <a:blip r:embed="rId3">
            <a:clrChange>
              <a:clrFrom>
                <a:srgbClr val="F3F3F3"/>
              </a:clrFrom>
              <a:clrTo>
                <a:srgbClr val="F3F3F3">
                  <a:alpha val="0"/>
                </a:srgbClr>
              </a:clrTo>
            </a:clrChange>
            <a:extLst>
              <a:ext uri="{28A0092B-C50C-407E-A947-70E740481C1C}">
                <a14:useLocalDpi xmlns:a14="http://schemas.microsoft.com/office/drawing/2010/main" val="0"/>
              </a:ext>
            </a:extLst>
          </a:blip>
          <a:srcRect l="-1" t="6112" r="1423"/>
          <a:stretch/>
        </p:blipFill>
        <p:spPr>
          <a:xfrm>
            <a:off x="1587304" y="948140"/>
            <a:ext cx="2837356" cy="2354867"/>
          </a:xfrm>
          <a:prstGeom prst="rect">
            <a:avLst/>
          </a:prstGeom>
        </p:spPr>
      </p:pic>
      <p:pic>
        <p:nvPicPr>
          <p:cNvPr id="6" name="圖片 5">
            <a:extLst>
              <a:ext uri="{FF2B5EF4-FFF2-40B4-BE49-F238E27FC236}">
                <a16:creationId xmlns:a16="http://schemas.microsoft.com/office/drawing/2014/main" id="{5529FCE2-8909-4CE4-AAEF-C2775F4F14B6}"/>
              </a:ext>
            </a:extLst>
          </p:cNvPr>
          <p:cNvPicPr>
            <a:picLocks noChangeAspect="1"/>
          </p:cNvPicPr>
          <p:nvPr/>
        </p:nvPicPr>
        <p:blipFill>
          <a:blip r:embed="rId4"/>
          <a:stretch>
            <a:fillRect/>
          </a:stretch>
        </p:blipFill>
        <p:spPr>
          <a:xfrm>
            <a:off x="9205493" y="5051525"/>
            <a:ext cx="419158" cy="409632"/>
          </a:xfrm>
          <a:prstGeom prst="rect">
            <a:avLst/>
          </a:prstGeom>
        </p:spPr>
      </p:pic>
      <p:pic>
        <p:nvPicPr>
          <p:cNvPr id="8" name="圖片 7">
            <a:extLst>
              <a:ext uri="{FF2B5EF4-FFF2-40B4-BE49-F238E27FC236}">
                <a16:creationId xmlns:a16="http://schemas.microsoft.com/office/drawing/2014/main" id="{411215DA-4A4A-4C22-86A2-8DEC205204F1}"/>
              </a:ext>
            </a:extLst>
          </p:cNvPr>
          <p:cNvPicPr>
            <a:picLocks noChangeAspect="1"/>
          </p:cNvPicPr>
          <p:nvPr/>
        </p:nvPicPr>
        <p:blipFill>
          <a:blip r:embed="rId5"/>
          <a:stretch>
            <a:fillRect/>
          </a:stretch>
        </p:blipFill>
        <p:spPr>
          <a:xfrm>
            <a:off x="6501263" y="0"/>
            <a:ext cx="5545478" cy="2959743"/>
          </a:xfrm>
          <a:prstGeom prst="rect">
            <a:avLst/>
          </a:prstGeom>
        </p:spPr>
      </p:pic>
    </p:spTree>
    <p:extLst>
      <p:ext uri="{BB962C8B-B14F-4D97-AF65-F5344CB8AC3E}">
        <p14:creationId xmlns:p14="http://schemas.microsoft.com/office/powerpoint/2010/main" val="252208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4EFB163F-F1A7-4A52-AB53-6470E535966F}"/>
              </a:ext>
            </a:extLst>
          </p:cNvPr>
          <p:cNvSpPr txBox="1"/>
          <p:nvPr/>
        </p:nvSpPr>
        <p:spPr>
          <a:xfrm>
            <a:off x="281974" y="3931582"/>
            <a:ext cx="11052425" cy="1938992"/>
          </a:xfrm>
          <a:prstGeom prst="rect">
            <a:avLst/>
          </a:prstGeom>
          <a:noFill/>
        </p:spPr>
        <p:txBody>
          <a:bodyPr wrap="square">
            <a:spAutoFit/>
          </a:bodyPr>
          <a:lstStyle/>
          <a:p>
            <a:pPr marL="457200" indent="-457200">
              <a:buFont typeface="+mj-lt"/>
              <a:buAutoNum type="arabicPeriod"/>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Press once in the window to insert the C atom, and C pulls outward to produce C-C, forming a five-member ring. When the double bond is pulled, replace the middle C by N</a:t>
            </a:r>
          </a:p>
          <a:p>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buFont typeface="+mj-lt"/>
              <a:buAutoNum type="arabicPeriod" startAt="2"/>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Choosing Cleanup</a:t>
            </a:r>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23</a:t>
            </a:fld>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150994" y="168645"/>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Build Molecule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D7E73F3C-D943-4B4B-8BB5-C4070EB67B22}"/>
              </a:ext>
            </a:extLst>
          </p:cNvPr>
          <p:cNvSpPr txBox="1"/>
          <p:nvPr/>
        </p:nvSpPr>
        <p:spPr>
          <a:xfrm>
            <a:off x="402881" y="763215"/>
            <a:ext cx="6097464" cy="461665"/>
          </a:xfrm>
          <a:prstGeom prst="rect">
            <a:avLst/>
          </a:prstGeom>
          <a:noFill/>
        </p:spPr>
        <p:txBody>
          <a:bodyPr wrap="square">
            <a:spAutoFit/>
          </a:bodyPr>
          <a:lstStyle/>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Pyrrole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23" name="圖片 22">
            <a:extLst>
              <a:ext uri="{FF2B5EF4-FFF2-40B4-BE49-F238E27FC236}">
                <a16:creationId xmlns:a16="http://schemas.microsoft.com/office/drawing/2014/main" id="{1817E1F3-E20D-4E66-97E1-47866750F1F0}"/>
              </a:ext>
            </a:extLst>
          </p:cNvPr>
          <p:cNvPicPr>
            <a:picLocks noChangeAspect="1"/>
          </p:cNvPicPr>
          <p:nvPr/>
        </p:nvPicPr>
        <p:blipFill>
          <a:blip r:embed="rId2"/>
          <a:stretch>
            <a:fillRect/>
          </a:stretch>
        </p:blipFill>
        <p:spPr>
          <a:xfrm>
            <a:off x="3221604" y="5434147"/>
            <a:ext cx="460018" cy="436427"/>
          </a:xfrm>
          <a:prstGeom prst="rect">
            <a:avLst/>
          </a:prstGeom>
        </p:spPr>
      </p:pic>
      <p:pic>
        <p:nvPicPr>
          <p:cNvPr id="4" name="圖片 3">
            <a:extLst>
              <a:ext uri="{FF2B5EF4-FFF2-40B4-BE49-F238E27FC236}">
                <a16:creationId xmlns:a16="http://schemas.microsoft.com/office/drawing/2014/main" id="{31B02C9D-EA2E-4C50-96DC-E67D5D0C3CFA}"/>
              </a:ext>
            </a:extLst>
          </p:cNvPr>
          <p:cNvPicPr>
            <a:picLocks noChangeAspect="1"/>
          </p:cNvPicPr>
          <p:nvPr/>
        </p:nvPicPr>
        <p:blipFill>
          <a:blip r:embed="rId3">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3626121" y="190496"/>
            <a:ext cx="4364132" cy="3769348"/>
          </a:xfrm>
          <a:prstGeom prst="rect">
            <a:avLst/>
          </a:prstGeom>
        </p:spPr>
      </p:pic>
    </p:spTree>
    <p:extLst>
      <p:ext uri="{BB962C8B-B14F-4D97-AF65-F5344CB8AC3E}">
        <p14:creationId xmlns:p14="http://schemas.microsoft.com/office/powerpoint/2010/main" val="3397651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4EFB163F-F1A7-4A52-AB53-6470E535966F}"/>
              </a:ext>
            </a:extLst>
          </p:cNvPr>
          <p:cNvSpPr txBox="1"/>
          <p:nvPr/>
        </p:nvSpPr>
        <p:spPr>
          <a:xfrm>
            <a:off x="814226" y="3959844"/>
            <a:ext cx="11052425" cy="1569660"/>
          </a:xfrm>
          <a:prstGeom prst="rect">
            <a:avLst/>
          </a:prstGeom>
          <a:noFill/>
        </p:spPr>
        <p:txBody>
          <a:bodyPr wrap="square">
            <a:spAutoFit/>
          </a:bodyPr>
          <a:lstStyle/>
          <a:p>
            <a:pPr marL="457200" indent="-457200">
              <a:buFont typeface="+mj-lt"/>
              <a:buAutoNum type="arabicPeriod"/>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Click in the window to insert the C atom. Pull from C to form new C-C bonds, repeat and close the ring to form cyclohexane.</a:t>
            </a:r>
          </a:p>
          <a:p>
            <a:pPr marL="457200" indent="-457200">
              <a:buFont typeface="+mj-lt"/>
              <a:buAutoNum type="arabicPeriod"/>
            </a:pPr>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457200">
              <a:buFont typeface="+mj-lt"/>
              <a:buAutoNum type="arabicPeriod"/>
            </a:pPr>
            <a:r>
              <a:rPr lang="af-ZA" altLang="zh-TW" sz="2400" kern="100" dirty="0">
                <a:latin typeface="Times New Roman" panose="02020603050405020304" pitchFamily="18" charset="0"/>
                <a:ea typeface="標楷體" panose="03000509000000000000" pitchFamily="65" charset="-120"/>
                <a:cs typeface="Times New Roman" panose="02020603050405020304" pitchFamily="18" charset="0"/>
              </a:rPr>
              <a:t>Choose</a:t>
            </a:r>
            <a:r>
              <a:rPr lang="zh-TW"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Cleanup</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to optimize the molecule with MMFF.</a:t>
            </a:r>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24</a:t>
            </a:fld>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150994" y="168645"/>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Build Molecule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D7E73F3C-D943-4B4B-8BB5-C4070EB67B22}"/>
              </a:ext>
            </a:extLst>
          </p:cNvPr>
          <p:cNvSpPr txBox="1"/>
          <p:nvPr/>
        </p:nvSpPr>
        <p:spPr>
          <a:xfrm>
            <a:off x="402881" y="763215"/>
            <a:ext cx="6097464" cy="461665"/>
          </a:xfrm>
          <a:prstGeom prst="rect">
            <a:avLst/>
          </a:prstGeom>
          <a:noFill/>
        </p:spPr>
        <p:txBody>
          <a:bodyPr wrap="square">
            <a:spAutoFit/>
          </a:bodyPr>
          <a:lstStyle/>
          <a:p>
            <a:r>
              <a:rPr lang="af-ZA" altLang="zh-TW" sz="2400" kern="100" dirty="0">
                <a:latin typeface="Times New Roman" panose="02020603050405020304" pitchFamily="18" charset="0"/>
                <a:ea typeface="標楷體" panose="03000509000000000000" pitchFamily="65" charset="-120"/>
                <a:cs typeface="Times New Roman" panose="02020603050405020304" pitchFamily="18" charset="0"/>
              </a:rPr>
              <a:t>Cyclohexane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a:t>
            </a:r>
            <a:r>
              <a:rPr lang="en-US"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6</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H</a:t>
            </a:r>
            <a:r>
              <a:rPr lang="en-US"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12</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12" name="圖片 11">
            <a:extLst>
              <a:ext uri="{FF2B5EF4-FFF2-40B4-BE49-F238E27FC236}">
                <a16:creationId xmlns:a16="http://schemas.microsoft.com/office/drawing/2014/main" id="{BD843F00-7D0A-490D-9975-252FDB901714}"/>
              </a:ext>
            </a:extLst>
          </p:cNvPr>
          <p:cNvPicPr>
            <a:picLocks noChangeAspect="1"/>
          </p:cNvPicPr>
          <p:nvPr/>
        </p:nvPicPr>
        <p:blipFill rotWithShape="1">
          <a:blip r:embed="rId2">
            <a:clrChange>
              <a:clrFrom>
                <a:srgbClr val="F3F3F3"/>
              </a:clrFrom>
              <a:clrTo>
                <a:srgbClr val="F3F3F3">
                  <a:alpha val="0"/>
                </a:srgbClr>
              </a:clrTo>
            </a:clrChange>
          </a:blip>
          <a:srcRect l="13333" t="41939" r="64167" b="13429"/>
          <a:stretch/>
        </p:blipFill>
        <p:spPr>
          <a:xfrm>
            <a:off x="4565310" y="969516"/>
            <a:ext cx="4367022" cy="2763475"/>
          </a:xfrm>
          <a:prstGeom prst="rect">
            <a:avLst/>
          </a:prstGeom>
        </p:spPr>
      </p:pic>
      <p:pic>
        <p:nvPicPr>
          <p:cNvPr id="3" name="圖片 2"/>
          <p:cNvPicPr>
            <a:picLocks noChangeAspect="1"/>
          </p:cNvPicPr>
          <p:nvPr/>
        </p:nvPicPr>
        <p:blipFill>
          <a:blip r:embed="rId3"/>
          <a:stretch>
            <a:fillRect/>
          </a:stretch>
        </p:blipFill>
        <p:spPr>
          <a:xfrm>
            <a:off x="402881" y="1267764"/>
            <a:ext cx="2047875" cy="2238375"/>
          </a:xfrm>
          <a:prstGeom prst="rect">
            <a:avLst/>
          </a:prstGeom>
        </p:spPr>
      </p:pic>
      <p:pic>
        <p:nvPicPr>
          <p:cNvPr id="13" name="圖片 12">
            <a:extLst>
              <a:ext uri="{FF2B5EF4-FFF2-40B4-BE49-F238E27FC236}">
                <a16:creationId xmlns:a16="http://schemas.microsoft.com/office/drawing/2014/main" id="{2378F165-6685-48A0-936E-3BBB253A1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697" y="5093077"/>
            <a:ext cx="422788" cy="436427"/>
          </a:xfrm>
          <a:prstGeom prst="rect">
            <a:avLst/>
          </a:prstGeom>
        </p:spPr>
      </p:pic>
    </p:spTree>
    <p:extLst>
      <p:ext uri="{BB962C8B-B14F-4D97-AF65-F5344CB8AC3E}">
        <p14:creationId xmlns:p14="http://schemas.microsoft.com/office/powerpoint/2010/main" val="3283865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a:extLst>
              <a:ext uri="{FF2B5EF4-FFF2-40B4-BE49-F238E27FC236}">
                <a16:creationId xmlns:a16="http://schemas.microsoft.com/office/drawing/2014/main" id="{FE1A2961-8D09-476F-B1FB-9FF119B9B025}"/>
              </a:ext>
            </a:extLst>
          </p:cNvPr>
          <p:cNvSpPr txBox="1"/>
          <p:nvPr/>
        </p:nvSpPr>
        <p:spPr>
          <a:xfrm>
            <a:off x="309504" y="3697934"/>
            <a:ext cx="10658592" cy="3231654"/>
          </a:xfrm>
          <a:prstGeom prst="rect">
            <a:avLst/>
          </a:prstGeom>
          <a:noFill/>
        </p:spPr>
        <p:txBody>
          <a:bodyPr wrap="square">
            <a:spAutoFit/>
          </a:bodyPr>
          <a:lstStyle/>
          <a:p>
            <a:pPr marL="457200" indent="-457200">
              <a:lnSpc>
                <a:spcPct val="150000"/>
              </a:lnSpc>
              <a:buFont typeface="+mj-lt"/>
              <a:buAutoNum type="arabicPeriod"/>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Press once in the window to insert the C atom, and drag the C atom in the C atom to insert the C atom to form a </a:t>
            </a:r>
            <a:r>
              <a:rPr lang="en-US" altLang="zh-TW" sz="2400" kern="100" dirty="0" smtClean="0">
                <a:latin typeface="Times New Roman" panose="02020603050405020304" pitchFamily="18" charset="0"/>
                <a:ea typeface="標楷體" panose="03000509000000000000" pitchFamily="65" charset="-120"/>
                <a:cs typeface="Times New Roman" panose="02020603050405020304" pitchFamily="18" charset="0"/>
              </a:rPr>
              <a:t>six-membered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ring</a:t>
            </a:r>
            <a:endParaRPr lang="en-US" altLang="zh-TW" sz="2400" kern="100" dirty="0">
              <a:latin typeface="Calibri" panose="020F0502020204030204" pitchFamily="34" charset="0"/>
              <a:ea typeface="新細明體" panose="02020500000000000000" pitchFamily="18" charset="-120"/>
              <a:cs typeface="Times New Roman" panose="02020603050405020304" pitchFamily="18" charset="0"/>
            </a:endParaRPr>
          </a:p>
          <a:p>
            <a:pPr marL="457200" indent="-457200">
              <a:lnSpc>
                <a:spcPct val="150000"/>
              </a:lnSpc>
              <a:buFont typeface="+mj-lt"/>
              <a:buAutoNum type="arabicPeriod" startAt="2"/>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Choosing Cleanup 		</a:t>
            </a:r>
          </a:p>
          <a:p>
            <a:pPr marL="457200" indent="-457200">
              <a:lnSpc>
                <a:spcPct val="150000"/>
              </a:lnSpc>
              <a:buFont typeface="+mj-lt"/>
              <a:buAutoNum type="arabicPeriod" startAt="3"/>
            </a:pPr>
            <a:r>
              <a:rPr lang="af-ZA" altLang="zh-TW" sz="2400" kern="100" dirty="0">
                <a:latin typeface="Times New Roman" panose="02020603050405020304" pitchFamily="18" charset="0"/>
                <a:ea typeface="標楷體" panose="03000509000000000000" pitchFamily="65" charset="-120"/>
                <a:cs typeface="Times New Roman" panose="02020603050405020304" pitchFamily="18" charset="0"/>
              </a:rPr>
              <a:t>Swap </a:t>
            </a:r>
            <a:r>
              <a:rPr lang="af-ZA" altLang="zh-TW" sz="2400" kern="100" dirty="0" smtClean="0">
                <a:latin typeface="Times New Roman" panose="02020603050405020304" pitchFamily="18" charset="0"/>
                <a:ea typeface="標楷體" panose="03000509000000000000" pitchFamily="65" charset="-120"/>
                <a:cs typeface="Times New Roman" panose="02020603050405020304" pitchFamily="18" charset="0"/>
              </a:rPr>
              <a:t>one</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af-ZA" altLang="zh-TW" sz="2400" kern="100" dirty="0" smtClean="0">
                <a:latin typeface="Times New Roman" panose="02020603050405020304" pitchFamily="18" charset="0"/>
                <a:ea typeface="標楷體" panose="03000509000000000000" pitchFamily="65" charset="-120"/>
                <a:cs typeface="Times New Roman" panose="02020603050405020304" pitchFamily="18" charset="0"/>
              </a:rPr>
              <a:t>H </a:t>
            </a:r>
            <a:r>
              <a:rPr lang="af-ZA" altLang="zh-TW" sz="2400" kern="100" dirty="0">
                <a:latin typeface="Times New Roman" panose="02020603050405020304" pitchFamily="18" charset="0"/>
                <a:ea typeface="標楷體" panose="03000509000000000000" pitchFamily="65" charset="-120"/>
                <a:cs typeface="Times New Roman" panose="02020603050405020304" pitchFamily="18" charset="0"/>
              </a:rPr>
              <a:t>for O</a:t>
            </a: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ct val="150000"/>
              </a:lnSpc>
              <a:buFont typeface="+mj-lt"/>
              <a:buAutoNum type="arabicPeriod" startAt="3"/>
            </a:pPr>
            <a:r>
              <a:rPr lang="af-ZA" altLang="zh-TW" sz="2400" kern="100" dirty="0">
                <a:latin typeface="Times New Roman" panose="02020603050405020304" pitchFamily="18" charset="0"/>
                <a:ea typeface="標楷體" panose="03000509000000000000" pitchFamily="65" charset="-120"/>
                <a:cs typeface="Times New Roman" panose="02020603050405020304" pitchFamily="18" charset="0"/>
              </a:rPr>
              <a:t>Choose</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Cleanup</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25</a:t>
            </a:fld>
            <a:endParaRPr lang="zh-TW" altLang="en-US" dirty="0"/>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150994" y="168645"/>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Build Molecule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D7E73F3C-D943-4B4B-8BB5-C4070EB67B22}"/>
              </a:ext>
            </a:extLst>
          </p:cNvPr>
          <p:cNvSpPr txBox="1"/>
          <p:nvPr/>
        </p:nvSpPr>
        <p:spPr>
          <a:xfrm>
            <a:off x="402881" y="763215"/>
            <a:ext cx="6097464" cy="461665"/>
          </a:xfrm>
          <a:prstGeom prst="rect">
            <a:avLst/>
          </a:prstGeom>
          <a:noFill/>
        </p:spPr>
        <p:txBody>
          <a:bodyPr wrap="square">
            <a:spAutoFit/>
          </a:bodyPr>
          <a:lstStyle/>
          <a:p>
            <a:r>
              <a:rPr lang="af-ZA" altLang="zh-TW" sz="2400" kern="100" dirty="0" smtClean="0">
                <a:latin typeface="Times New Roman" panose="02020603050405020304" pitchFamily="18" charset="0"/>
                <a:ea typeface="標楷體" panose="03000509000000000000" pitchFamily="65" charset="-120"/>
                <a:cs typeface="Times New Roman" panose="02020603050405020304" pitchFamily="18" charset="0"/>
              </a:rPr>
              <a:t>Cyclohexanol</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3" name="圖片 22">
            <a:extLst>
              <a:ext uri="{FF2B5EF4-FFF2-40B4-BE49-F238E27FC236}">
                <a16:creationId xmlns:a16="http://schemas.microsoft.com/office/drawing/2014/main" id="{1817E1F3-E20D-4E66-97E1-47866750F1F0}"/>
              </a:ext>
            </a:extLst>
          </p:cNvPr>
          <p:cNvPicPr>
            <a:picLocks noChangeAspect="1"/>
          </p:cNvPicPr>
          <p:nvPr/>
        </p:nvPicPr>
        <p:blipFill>
          <a:blip r:embed="rId2"/>
          <a:stretch>
            <a:fillRect/>
          </a:stretch>
        </p:blipFill>
        <p:spPr>
          <a:xfrm>
            <a:off x="3348071" y="4877334"/>
            <a:ext cx="460018" cy="436427"/>
          </a:xfrm>
          <a:prstGeom prst="rect">
            <a:avLst/>
          </a:prstGeom>
        </p:spPr>
      </p:pic>
      <p:pic>
        <p:nvPicPr>
          <p:cNvPr id="8" name="圖片 7">
            <a:extLst>
              <a:ext uri="{FF2B5EF4-FFF2-40B4-BE49-F238E27FC236}">
                <a16:creationId xmlns:a16="http://schemas.microsoft.com/office/drawing/2014/main" id="{91E78BC0-00DF-4EEA-BF60-C98E40DECC6C}"/>
              </a:ext>
            </a:extLst>
          </p:cNvPr>
          <p:cNvPicPr>
            <a:picLocks noChangeAspect="1"/>
          </p:cNvPicPr>
          <p:nvPr/>
        </p:nvPicPr>
        <p:blipFill rotWithShape="1">
          <a:blip r:embed="rId3">
            <a:clrChange>
              <a:clrFrom>
                <a:srgbClr val="F3F3F3"/>
              </a:clrFrom>
              <a:clrTo>
                <a:srgbClr val="F3F3F3">
                  <a:alpha val="0"/>
                </a:srgbClr>
              </a:clrTo>
            </a:clrChange>
          </a:blip>
          <a:srcRect l="15000" t="41939" r="65833" b="13429"/>
          <a:stretch/>
        </p:blipFill>
        <p:spPr>
          <a:xfrm>
            <a:off x="3808089" y="895959"/>
            <a:ext cx="3974271" cy="2952321"/>
          </a:xfrm>
          <a:prstGeom prst="rect">
            <a:avLst/>
          </a:prstGeom>
        </p:spPr>
      </p:pic>
    </p:spTree>
    <p:extLst>
      <p:ext uri="{BB962C8B-B14F-4D97-AF65-F5344CB8AC3E}">
        <p14:creationId xmlns:p14="http://schemas.microsoft.com/office/powerpoint/2010/main" val="2220949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26</a:t>
            </a:fld>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150993" y="168645"/>
            <a:ext cx="6349351"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Build Molecule-Line Editor</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D7E73F3C-D943-4B4B-8BB5-C4070EB67B22}"/>
              </a:ext>
            </a:extLst>
          </p:cNvPr>
          <p:cNvSpPr txBox="1"/>
          <p:nvPr/>
        </p:nvSpPr>
        <p:spPr>
          <a:xfrm>
            <a:off x="150993" y="852196"/>
            <a:ext cx="6097464" cy="461665"/>
          </a:xfrm>
          <a:prstGeom prst="rect">
            <a:avLst/>
          </a:prstGeom>
          <a:noFill/>
        </p:spPr>
        <p:txBody>
          <a:bodyPr wrap="square">
            <a:spAutoFit/>
          </a:bodyPr>
          <a:lstStyle/>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Create Pyrimidine using 2D Line Editor</a:t>
            </a:r>
            <a:endParaRPr lang="zh-TW" altLang="zh-TW" sz="2400" kern="100" dirty="0">
              <a:latin typeface="Calibri" panose="020F0502020204030204" pitchFamily="34" charset="0"/>
              <a:ea typeface="新細明體" panose="02020500000000000000" pitchFamily="18" charset="-120"/>
              <a:cs typeface="Times New Roman" panose="02020603050405020304" pitchFamily="18" charset="0"/>
            </a:endParaRPr>
          </a:p>
        </p:txBody>
      </p:sp>
      <p:pic>
        <p:nvPicPr>
          <p:cNvPr id="10" name="圖片 9">
            <a:extLst>
              <a:ext uri="{FF2B5EF4-FFF2-40B4-BE49-F238E27FC236}">
                <a16:creationId xmlns:a16="http://schemas.microsoft.com/office/drawing/2014/main" id="{F2F8AE0A-DD15-4DEF-BFCD-79C5EA96F979}"/>
              </a:ext>
            </a:extLst>
          </p:cNvPr>
          <p:cNvPicPr>
            <a:picLocks noChangeAspect="1"/>
          </p:cNvPicPr>
          <p:nvPr/>
        </p:nvPicPr>
        <p:blipFill rotWithShape="1">
          <a:blip r:embed="rId2"/>
          <a:srcRect t="26490" r="55000" b="2979"/>
          <a:stretch/>
        </p:blipFill>
        <p:spPr>
          <a:xfrm>
            <a:off x="361548" y="1579166"/>
            <a:ext cx="9727674" cy="4863840"/>
          </a:xfrm>
          <a:prstGeom prst="rect">
            <a:avLst/>
          </a:prstGeom>
        </p:spPr>
      </p:pic>
      <p:pic>
        <p:nvPicPr>
          <p:cNvPr id="12" name="圖片 11">
            <a:extLst>
              <a:ext uri="{FF2B5EF4-FFF2-40B4-BE49-F238E27FC236}">
                <a16:creationId xmlns:a16="http://schemas.microsoft.com/office/drawing/2014/main" id="{3728508E-E4EC-4735-9D81-1E4E4D373F84}"/>
              </a:ext>
            </a:extLst>
          </p:cNvPr>
          <p:cNvPicPr>
            <a:picLocks noChangeAspect="1"/>
          </p:cNvPicPr>
          <p:nvPr/>
        </p:nvPicPr>
        <p:blipFill rotWithShape="1">
          <a:blip r:embed="rId3">
            <a:clrChange>
              <a:clrFrom>
                <a:srgbClr val="F3F3F3"/>
              </a:clrFrom>
              <a:clrTo>
                <a:srgbClr val="F3F3F3">
                  <a:alpha val="0"/>
                </a:srgbClr>
              </a:clrTo>
            </a:clrChange>
          </a:blip>
          <a:srcRect l="65833" t="31505" r="18012" b="27267"/>
          <a:stretch/>
        </p:blipFill>
        <p:spPr>
          <a:xfrm>
            <a:off x="6863187" y="2643926"/>
            <a:ext cx="3665675" cy="2984398"/>
          </a:xfrm>
          <a:prstGeom prst="rect">
            <a:avLst/>
          </a:prstGeom>
        </p:spPr>
      </p:pic>
    </p:spTree>
    <p:extLst>
      <p:ext uri="{BB962C8B-B14F-4D97-AF65-F5344CB8AC3E}">
        <p14:creationId xmlns:p14="http://schemas.microsoft.com/office/powerpoint/2010/main" val="280161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27</a:t>
            </a:fld>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96130" y="163299"/>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Edit Bond Length</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 name="群組 4">
            <a:extLst>
              <a:ext uri="{FF2B5EF4-FFF2-40B4-BE49-F238E27FC236}">
                <a16:creationId xmlns:a16="http://schemas.microsoft.com/office/drawing/2014/main" id="{A667B0F2-F2A4-42AE-8AED-EEA8A3025C43}"/>
              </a:ext>
            </a:extLst>
          </p:cNvPr>
          <p:cNvGrpSpPr/>
          <p:nvPr/>
        </p:nvGrpSpPr>
        <p:grpSpPr>
          <a:xfrm>
            <a:off x="375169" y="1172880"/>
            <a:ext cx="7811045" cy="5210902"/>
            <a:chOff x="375169" y="1172880"/>
            <a:chExt cx="7811045" cy="5210902"/>
          </a:xfrm>
        </p:grpSpPr>
        <p:pic>
          <p:nvPicPr>
            <p:cNvPr id="10" name="圖片 9">
              <a:extLst>
                <a:ext uri="{FF2B5EF4-FFF2-40B4-BE49-F238E27FC236}">
                  <a16:creationId xmlns:a16="http://schemas.microsoft.com/office/drawing/2014/main" id="{E6F61C1D-E20B-44DE-B43C-F404D0BFB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66" y="1172880"/>
              <a:ext cx="7687748" cy="5210902"/>
            </a:xfrm>
            <a:prstGeom prst="rect">
              <a:avLst/>
            </a:prstGeom>
          </p:spPr>
        </p:pic>
        <p:pic>
          <p:nvPicPr>
            <p:cNvPr id="26" name="圖片 25">
              <a:extLst>
                <a:ext uri="{FF2B5EF4-FFF2-40B4-BE49-F238E27FC236}">
                  <a16:creationId xmlns:a16="http://schemas.microsoft.com/office/drawing/2014/main" id="{E058D8A4-E84D-41B7-A4DD-3775C8B7B2B9}"/>
                </a:ext>
              </a:extLst>
            </p:cNvPr>
            <p:cNvPicPr>
              <a:picLocks noChangeAspect="1"/>
            </p:cNvPicPr>
            <p:nvPr/>
          </p:nvPicPr>
          <p:blipFill rotWithShape="1">
            <a:blip r:embed="rId3">
              <a:extLst>
                <a:ext uri="{28A0092B-C50C-407E-A947-70E740481C1C}">
                  <a14:useLocalDpi xmlns:a14="http://schemas.microsoft.com/office/drawing/2010/main" val="0"/>
                </a:ext>
              </a:extLst>
            </a:blip>
            <a:srcRect l="4530" r="3038"/>
            <a:stretch/>
          </p:blipFill>
          <p:spPr>
            <a:xfrm>
              <a:off x="6096000" y="4113613"/>
              <a:ext cx="1822704" cy="933580"/>
            </a:xfrm>
            <a:prstGeom prst="rect">
              <a:avLst/>
            </a:prstGeom>
          </p:spPr>
        </p:pic>
        <p:sp>
          <p:nvSpPr>
            <p:cNvPr id="12" name="流程圖: 接點 11">
              <a:extLst>
                <a:ext uri="{FF2B5EF4-FFF2-40B4-BE49-F238E27FC236}">
                  <a16:creationId xmlns:a16="http://schemas.microsoft.com/office/drawing/2014/main" id="{82C0F5C3-3074-4A0C-9D15-30AC8DCEFA7C}"/>
                </a:ext>
              </a:extLst>
            </p:cNvPr>
            <p:cNvSpPr/>
            <p:nvPr/>
          </p:nvSpPr>
          <p:spPr>
            <a:xfrm>
              <a:off x="384313" y="2851151"/>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1</a:t>
              </a:r>
              <a:endParaRPr lang="zh-TW" altLang="en-US" dirty="0">
                <a:latin typeface="Times New Roman" panose="02020603050405020304" pitchFamily="18" charset="0"/>
                <a:cs typeface="Times New Roman" panose="02020603050405020304" pitchFamily="18" charset="0"/>
              </a:endParaRPr>
            </a:p>
          </p:txBody>
        </p:sp>
        <p:sp>
          <p:nvSpPr>
            <p:cNvPr id="13" name="流程圖: 接點 12">
              <a:extLst>
                <a:ext uri="{FF2B5EF4-FFF2-40B4-BE49-F238E27FC236}">
                  <a16:creationId xmlns:a16="http://schemas.microsoft.com/office/drawing/2014/main" id="{EC380F3B-6DD0-4CC6-9B38-C2720BB75E56}"/>
                </a:ext>
              </a:extLst>
            </p:cNvPr>
            <p:cNvSpPr/>
            <p:nvPr/>
          </p:nvSpPr>
          <p:spPr>
            <a:xfrm>
              <a:off x="375169" y="3193026"/>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3</a:t>
              </a:r>
              <a:endParaRPr lang="zh-TW" altLang="en-US" dirty="0">
                <a:latin typeface="Times New Roman" panose="02020603050405020304" pitchFamily="18" charset="0"/>
                <a:cs typeface="Times New Roman" panose="02020603050405020304" pitchFamily="18" charset="0"/>
              </a:endParaRPr>
            </a:p>
          </p:txBody>
        </p:sp>
        <p:sp>
          <p:nvSpPr>
            <p:cNvPr id="14" name="流程圖: 接點 13">
              <a:extLst>
                <a:ext uri="{FF2B5EF4-FFF2-40B4-BE49-F238E27FC236}">
                  <a16:creationId xmlns:a16="http://schemas.microsoft.com/office/drawing/2014/main" id="{10C0D877-8DFD-4A2E-8454-183D1EB5276F}"/>
                </a:ext>
              </a:extLst>
            </p:cNvPr>
            <p:cNvSpPr/>
            <p:nvPr/>
          </p:nvSpPr>
          <p:spPr>
            <a:xfrm>
              <a:off x="3783492" y="2476626"/>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2</a:t>
              </a:r>
              <a:endParaRPr lang="zh-TW" altLang="en-US" dirty="0">
                <a:latin typeface="Times New Roman" panose="02020603050405020304" pitchFamily="18" charset="0"/>
                <a:cs typeface="Times New Roman" panose="02020603050405020304" pitchFamily="18" charset="0"/>
              </a:endParaRPr>
            </a:p>
          </p:txBody>
        </p:sp>
        <p:sp>
          <p:nvSpPr>
            <p:cNvPr id="15" name="流程圖: 接點 14">
              <a:extLst>
                <a:ext uri="{FF2B5EF4-FFF2-40B4-BE49-F238E27FC236}">
                  <a16:creationId xmlns:a16="http://schemas.microsoft.com/office/drawing/2014/main" id="{27FB2A17-6A96-4F08-AC7A-E5A2AB6CD88D}"/>
                </a:ext>
              </a:extLst>
            </p:cNvPr>
            <p:cNvSpPr/>
            <p:nvPr/>
          </p:nvSpPr>
          <p:spPr>
            <a:xfrm>
              <a:off x="5700782" y="3877639"/>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4</a:t>
              </a:r>
              <a:endParaRPr lang="zh-TW" alt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47110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28</a:t>
            </a:fld>
            <a:endParaRPr lang="zh-TW" altLang="en-US"/>
          </a:p>
        </p:txBody>
      </p:sp>
      <p:sp>
        <p:nvSpPr>
          <p:cNvPr id="12" name="標題 1">
            <a:extLst>
              <a:ext uri="{FF2B5EF4-FFF2-40B4-BE49-F238E27FC236}">
                <a16:creationId xmlns:a16="http://schemas.microsoft.com/office/drawing/2014/main" id="{4383AAD4-D316-44E4-833E-17EDC45122B6}"/>
              </a:ext>
            </a:extLst>
          </p:cNvPr>
          <p:cNvSpPr txBox="1">
            <a:spLocks/>
          </p:cNvSpPr>
          <p:nvPr/>
        </p:nvSpPr>
        <p:spPr>
          <a:xfrm>
            <a:off x="384313" y="350586"/>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Edit Bond Angle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8" name="群組 17">
            <a:extLst>
              <a:ext uri="{FF2B5EF4-FFF2-40B4-BE49-F238E27FC236}">
                <a16:creationId xmlns:a16="http://schemas.microsoft.com/office/drawing/2014/main" id="{12CB1CF7-FD70-454F-8C57-C7823C8928BC}"/>
              </a:ext>
            </a:extLst>
          </p:cNvPr>
          <p:cNvGrpSpPr/>
          <p:nvPr/>
        </p:nvGrpSpPr>
        <p:grpSpPr>
          <a:xfrm>
            <a:off x="375169" y="1180877"/>
            <a:ext cx="7822964" cy="5175473"/>
            <a:chOff x="375169" y="1180877"/>
            <a:chExt cx="7822964" cy="5175473"/>
          </a:xfrm>
        </p:grpSpPr>
        <p:pic>
          <p:nvPicPr>
            <p:cNvPr id="4" name="圖片 3">
              <a:extLst>
                <a:ext uri="{FF2B5EF4-FFF2-40B4-BE49-F238E27FC236}">
                  <a16:creationId xmlns:a16="http://schemas.microsoft.com/office/drawing/2014/main" id="{0D9AFA72-7A5B-43E1-9CA5-92A0D398200D}"/>
                </a:ext>
              </a:extLst>
            </p:cNvPr>
            <p:cNvPicPr>
              <a:picLocks noChangeAspect="1"/>
            </p:cNvPicPr>
            <p:nvPr/>
          </p:nvPicPr>
          <p:blipFill rotWithShape="1">
            <a:blip r:embed="rId2">
              <a:extLst>
                <a:ext uri="{28A0092B-C50C-407E-A947-70E740481C1C}">
                  <a14:useLocalDpi xmlns:a14="http://schemas.microsoft.com/office/drawing/2010/main" val="0"/>
                </a:ext>
              </a:extLst>
            </a:blip>
            <a:srcRect t="1" b="1221"/>
            <a:stretch/>
          </p:blipFill>
          <p:spPr>
            <a:xfrm>
              <a:off x="500859" y="1180877"/>
              <a:ext cx="7697274" cy="5175473"/>
            </a:xfrm>
            <a:prstGeom prst="rect">
              <a:avLst/>
            </a:prstGeom>
          </p:spPr>
        </p:pic>
        <p:pic>
          <p:nvPicPr>
            <p:cNvPr id="11" name="圖片 10">
              <a:extLst>
                <a:ext uri="{FF2B5EF4-FFF2-40B4-BE49-F238E27FC236}">
                  <a16:creationId xmlns:a16="http://schemas.microsoft.com/office/drawing/2014/main" id="{91E4CC28-0D76-4E0E-9343-080E296248DD}"/>
                </a:ext>
              </a:extLst>
            </p:cNvPr>
            <p:cNvPicPr>
              <a:picLocks noChangeAspect="1"/>
            </p:cNvPicPr>
            <p:nvPr/>
          </p:nvPicPr>
          <p:blipFill rotWithShape="1">
            <a:blip r:embed="rId3">
              <a:extLst>
                <a:ext uri="{28A0092B-C50C-407E-A947-70E740481C1C}">
                  <a14:useLocalDpi xmlns:a14="http://schemas.microsoft.com/office/drawing/2010/main" val="0"/>
                </a:ext>
              </a:extLst>
            </a:blip>
            <a:srcRect t="7607" r="3106"/>
            <a:stretch/>
          </p:blipFill>
          <p:spPr>
            <a:xfrm>
              <a:off x="6017489" y="4151376"/>
              <a:ext cx="1873784" cy="871369"/>
            </a:xfrm>
            <a:prstGeom prst="rect">
              <a:avLst/>
            </a:prstGeom>
          </p:spPr>
        </p:pic>
        <p:sp>
          <p:nvSpPr>
            <p:cNvPr id="13" name="流程圖: 接點 12">
              <a:extLst>
                <a:ext uri="{FF2B5EF4-FFF2-40B4-BE49-F238E27FC236}">
                  <a16:creationId xmlns:a16="http://schemas.microsoft.com/office/drawing/2014/main" id="{35F03D2A-5AFC-4B80-9F94-DDB507C42404}"/>
                </a:ext>
              </a:extLst>
            </p:cNvPr>
            <p:cNvSpPr/>
            <p:nvPr/>
          </p:nvSpPr>
          <p:spPr>
            <a:xfrm>
              <a:off x="384313" y="2851151"/>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1</a:t>
              </a:r>
              <a:endParaRPr lang="zh-TW" altLang="en-US" dirty="0">
                <a:latin typeface="Times New Roman" panose="02020603050405020304" pitchFamily="18" charset="0"/>
                <a:cs typeface="Times New Roman" panose="02020603050405020304" pitchFamily="18" charset="0"/>
              </a:endParaRPr>
            </a:p>
          </p:txBody>
        </p:sp>
        <p:sp>
          <p:nvSpPr>
            <p:cNvPr id="14" name="流程圖: 接點 13">
              <a:extLst>
                <a:ext uri="{FF2B5EF4-FFF2-40B4-BE49-F238E27FC236}">
                  <a16:creationId xmlns:a16="http://schemas.microsoft.com/office/drawing/2014/main" id="{A4434F3C-3108-4C11-A551-06F900892402}"/>
                </a:ext>
              </a:extLst>
            </p:cNvPr>
            <p:cNvSpPr/>
            <p:nvPr/>
          </p:nvSpPr>
          <p:spPr>
            <a:xfrm>
              <a:off x="375169" y="3193026"/>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3</a:t>
              </a:r>
              <a:endParaRPr lang="zh-TW" altLang="en-US" dirty="0">
                <a:latin typeface="Times New Roman" panose="02020603050405020304" pitchFamily="18" charset="0"/>
                <a:cs typeface="Times New Roman" panose="02020603050405020304" pitchFamily="18" charset="0"/>
              </a:endParaRPr>
            </a:p>
          </p:txBody>
        </p:sp>
        <p:sp>
          <p:nvSpPr>
            <p:cNvPr id="15" name="流程圖: 接點 14">
              <a:extLst>
                <a:ext uri="{FF2B5EF4-FFF2-40B4-BE49-F238E27FC236}">
                  <a16:creationId xmlns:a16="http://schemas.microsoft.com/office/drawing/2014/main" id="{D855CE92-D477-4961-80C2-015692C37392}"/>
                </a:ext>
              </a:extLst>
            </p:cNvPr>
            <p:cNvSpPr/>
            <p:nvPr/>
          </p:nvSpPr>
          <p:spPr>
            <a:xfrm>
              <a:off x="3783492" y="2476626"/>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2</a:t>
              </a:r>
              <a:endParaRPr lang="zh-TW" altLang="en-US" dirty="0">
                <a:latin typeface="Times New Roman" panose="02020603050405020304" pitchFamily="18" charset="0"/>
                <a:cs typeface="Times New Roman" panose="02020603050405020304" pitchFamily="18" charset="0"/>
              </a:endParaRPr>
            </a:p>
          </p:txBody>
        </p:sp>
        <p:sp>
          <p:nvSpPr>
            <p:cNvPr id="16" name="流程圖: 接點 15">
              <a:extLst>
                <a:ext uri="{FF2B5EF4-FFF2-40B4-BE49-F238E27FC236}">
                  <a16:creationId xmlns:a16="http://schemas.microsoft.com/office/drawing/2014/main" id="{2C711D86-B6E1-4FA9-845D-12AC73CC8032}"/>
                </a:ext>
              </a:extLst>
            </p:cNvPr>
            <p:cNvSpPr/>
            <p:nvPr/>
          </p:nvSpPr>
          <p:spPr>
            <a:xfrm>
              <a:off x="5700782" y="3877639"/>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4</a:t>
              </a:r>
              <a:endParaRPr lang="zh-TW" alt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93269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E64E74C8-180B-4BE7-9F31-519814463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10" y="969377"/>
            <a:ext cx="5048955" cy="5725324"/>
          </a:xfrm>
          <a:prstGeom prst="rect">
            <a:avLst/>
          </a:prstGeom>
        </p:spPr>
      </p:pic>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29</a:t>
            </a:fld>
            <a:endParaRPr lang="zh-TW" altLang="en-US"/>
          </a:p>
        </p:txBody>
      </p:sp>
      <p:sp>
        <p:nvSpPr>
          <p:cNvPr id="12" name="標題 1">
            <a:extLst>
              <a:ext uri="{FF2B5EF4-FFF2-40B4-BE49-F238E27FC236}">
                <a16:creationId xmlns:a16="http://schemas.microsoft.com/office/drawing/2014/main" id="{99FF3AB7-7BF1-4E20-BF51-809578F69318}"/>
              </a:ext>
            </a:extLst>
          </p:cNvPr>
          <p:cNvSpPr txBox="1">
            <a:spLocks/>
          </p:cNvSpPr>
          <p:nvPr/>
        </p:nvSpPr>
        <p:spPr>
          <a:xfrm>
            <a:off x="96130" y="163299"/>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Measure </a:t>
            </a:r>
            <a:r>
              <a:rPr lang="en-US" altLang="zh-TW" sz="3200" b="1" kern="100" dirty="0">
                <a:latin typeface="Times New Roman" panose="02020603050405020304" pitchFamily="18" charset="0"/>
                <a:ea typeface="標楷體" panose="03000509000000000000" pitchFamily="65" charset="-120"/>
                <a:cs typeface="Times New Roman" panose="02020603050405020304" pitchFamily="18" charset="0"/>
              </a:rPr>
              <a:t>Dihedral Angle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矩形: 圓角 16">
            <a:extLst>
              <a:ext uri="{FF2B5EF4-FFF2-40B4-BE49-F238E27FC236}">
                <a16:creationId xmlns:a16="http://schemas.microsoft.com/office/drawing/2014/main" id="{BCF93F0D-F0F5-4CA6-A62D-97DE5BE6B9E3}"/>
              </a:ext>
            </a:extLst>
          </p:cNvPr>
          <p:cNvSpPr/>
          <p:nvPr/>
        </p:nvSpPr>
        <p:spPr>
          <a:xfrm>
            <a:off x="493159" y="6298058"/>
            <a:ext cx="2691829" cy="3966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8D23FAD7-BB42-44D2-BF11-25477B59CB9E}"/>
              </a:ext>
            </a:extLst>
          </p:cNvPr>
          <p:cNvSpPr txBox="1"/>
          <p:nvPr/>
        </p:nvSpPr>
        <p:spPr>
          <a:xfrm>
            <a:off x="5796585" y="1283710"/>
            <a:ext cx="3477417" cy="1695144"/>
          </a:xfrm>
          <a:prstGeom prst="rect">
            <a:avLst/>
          </a:prstGeom>
          <a:noFill/>
        </p:spPr>
        <p:txBody>
          <a:bodyPr wrap="square">
            <a:spAutoFit/>
          </a:bodyPr>
          <a:lstStyle/>
          <a:p>
            <a:pPr>
              <a:lnSpc>
                <a:spcPct val="150000"/>
              </a:lnSpc>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Click on the four atoms you want to measure the dihedral angle</a:t>
            </a:r>
            <a:endParaRPr lang="zh-TW" altLang="zh-TW" sz="2400" kern="100" dirty="0">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86004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24" y="2460804"/>
            <a:ext cx="1797695" cy="20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9" name="標題 1"/>
          <p:cNvSpPr>
            <a:spLocks noGrp="1"/>
          </p:cNvSpPr>
          <p:nvPr>
            <p:ph type="title"/>
          </p:nvPr>
        </p:nvSpPr>
        <p:spPr>
          <a:xfrm>
            <a:off x="1501140" y="286227"/>
            <a:ext cx="5843588" cy="1143000"/>
          </a:xfrm>
        </p:spPr>
        <p:txBody>
          <a:bodyPr/>
          <a:lstStyle/>
          <a:p>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Molecular Modeling</a:t>
            </a:r>
            <a:endPar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sp>
        <p:nvSpPr>
          <p:cNvPr id="35844" name="內容版面配置區 2"/>
          <p:cNvSpPr>
            <a:spLocks noGrp="1"/>
          </p:cNvSpPr>
          <p:nvPr>
            <p:ph idx="1"/>
          </p:nvPr>
        </p:nvSpPr>
        <p:spPr>
          <a:xfrm>
            <a:off x="1418898" y="1715453"/>
            <a:ext cx="8479482" cy="4824412"/>
          </a:xfrm>
        </p:spPr>
        <p:txBody>
          <a:bodyPr>
            <a:normAutofit/>
          </a:bodyPr>
          <a:lstStyle/>
          <a:p>
            <a:pPr>
              <a:spcBef>
                <a:spcPts val="2400"/>
              </a:spcBef>
              <a:defRP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Model</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What</a:t>
            </a:r>
            <a:r>
              <a:rPr lang="zh-TW" altLang="en-US" sz="2400" b="1" dirty="0">
                <a:latin typeface="標楷體" panose="03000509000000000000" pitchFamily="65" charset="-120"/>
                <a:ea typeface="標楷體" panose="03000509000000000000" pitchFamily="65" charset="-120"/>
              </a:rPr>
              <a:t>？</a:t>
            </a:r>
            <a:r>
              <a:rPr lang="en-US" altLang="zh-TW" sz="2400" b="1" dirty="0">
                <a:latin typeface="標楷體" panose="03000509000000000000" pitchFamily="65" charset="-120"/>
                <a:ea typeface="標楷體" panose="03000509000000000000" pitchFamily="65" charset="-120"/>
              </a:rPr>
              <a:t/>
            </a:r>
            <a:br>
              <a:rPr lang="en-US" altLang="zh-TW" sz="2400" b="1" dirty="0">
                <a:latin typeface="標楷體" panose="03000509000000000000" pitchFamily="65" charset="-120"/>
                <a:ea typeface="標楷體" panose="03000509000000000000" pitchFamily="65" charset="-120"/>
              </a:rPr>
            </a:br>
            <a:r>
              <a:rPr lang="en-US" altLang="zh-TW" sz="24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Structure </a:t>
            </a:r>
            <a:r>
              <a:rPr lang="en-US" altLang="zh-TW" sz="24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 Properties  </a:t>
            </a:r>
            <a:r>
              <a:rPr lang="en-US" altLang="zh-TW" sz="24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Chemistry</a:t>
            </a:r>
            <a:br>
              <a:rPr lang="en-US" altLang="zh-TW" sz="24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br>
            <a:endParaRPr lang="en-US" altLang="zh-TW" sz="24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a:spcBef>
                <a:spcPts val="2400"/>
              </a:spcBef>
              <a:defRPr/>
            </a:pP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C</a:t>
            </a:r>
            <a:r>
              <a:rPr lang="en-US" altLang="zh-TW" sz="2800" baseline="-25000" dirty="0" smtClean="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6</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H</a:t>
            </a:r>
            <a:r>
              <a:rPr lang="en-US" altLang="zh-TW" sz="2800" baseline="-25000" dirty="0" smtClean="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6</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O</a:t>
            </a:r>
            <a:r>
              <a:rPr lang="en-US" altLang="zh-TW" sz="2400" dirty="0" smtClean="0">
                <a:latin typeface="標楷體" panose="03000509000000000000" pitchFamily="65" charset="-120"/>
                <a:ea typeface="標楷體" panose="03000509000000000000" pitchFamily="65" charset="-120"/>
                <a:sym typeface="Wingdings" pitchFamily="2" charset="2"/>
              </a:rPr>
              <a:t>  </a:t>
            </a:r>
            <a:r>
              <a:rPr lang="en-US" altLang="zh-TW" sz="2400" dirty="0">
                <a:latin typeface="標楷體" panose="03000509000000000000" pitchFamily="65" charset="-120"/>
                <a:ea typeface="標楷體" panose="03000509000000000000" pitchFamily="65" charset="-120"/>
                <a:sym typeface="Wingdings" pitchFamily="2" charset="2"/>
              </a:rPr>
              <a:t>			</a:t>
            </a:r>
            <a:r>
              <a:rPr lang="en-US" altLang="zh-TW" sz="2400" dirty="0" smtClean="0">
                <a:latin typeface="標楷體" panose="03000509000000000000" pitchFamily="65" charset="-120"/>
                <a:ea typeface="標楷體" panose="03000509000000000000" pitchFamily="65" charset="-120"/>
                <a:sym typeface="Wingdings" pitchFamily="2" charset="2"/>
              </a:rPr>
              <a:t>		</a:t>
            </a:r>
            <a:r>
              <a:rPr lang="zh-TW" altLang="en-US" sz="2400" dirty="0" smtClean="0">
                <a:latin typeface="標楷體" panose="03000509000000000000" pitchFamily="65" charset="-120"/>
                <a:ea typeface="標楷體" panose="03000509000000000000" pitchFamily="65" charset="-120"/>
                <a:sym typeface="Wingdings" pitchFamily="2" charset="2"/>
              </a:rPr>
              <a:t> </a:t>
            </a:r>
            <a:r>
              <a:rPr lang="en-US" altLang="zh-TW" sz="2400" dirty="0" smtClean="0">
                <a:latin typeface="標楷體" panose="03000509000000000000" pitchFamily="65" charset="-120"/>
                <a:ea typeface="標楷體" panose="03000509000000000000" pitchFamily="65" charset="-120"/>
                <a:sym typeface="Wingdings" pitchFamily="2" charset="2"/>
              </a:rPr>
              <a:t>		  </a:t>
            </a:r>
            <a:r>
              <a:rPr lang="zh-TW" altLang="en-US" sz="2400" dirty="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
            </a:r>
            <a:br>
              <a:rPr lang="en-US" altLang="zh-TW" sz="2400" dirty="0" smtClean="0">
                <a:latin typeface="標楷體" panose="03000509000000000000" pitchFamily="65" charset="-120"/>
                <a:ea typeface="標楷體" panose="03000509000000000000" pitchFamily="65" charset="-120"/>
              </a:rPr>
            </a:br>
            <a:endParaRPr lang="en-US" altLang="zh-TW" sz="2400" dirty="0">
              <a:latin typeface="標楷體" panose="03000509000000000000" pitchFamily="65" charset="-120"/>
              <a:ea typeface="標楷體" panose="03000509000000000000" pitchFamily="65" charset="-120"/>
            </a:endParaRPr>
          </a:p>
          <a:p>
            <a:pPr>
              <a:spcBef>
                <a:spcPts val="1800"/>
              </a:spcBef>
              <a:defRPr/>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3-D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structures</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 </a:t>
            </a:r>
          </a:p>
          <a:p>
            <a:pPr marL="0" indent="0">
              <a:spcBef>
                <a:spcPts val="1800"/>
              </a:spcBef>
              <a:buNone/>
              <a:defRPr/>
            </a:pPr>
            <a:r>
              <a:rPr lang="en-US" altLang="zh-TW" sz="2400" dirty="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Thermodynamics, Electron Density, Spectroscopy</a:t>
            </a:r>
            <a:r>
              <a:rPr lang="en-US" altLang="zh-TW" sz="2400" dirty="0" smtClean="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a:t>
            </a:r>
            <a:r>
              <a:rPr lang="zh-TW" altLang="en-US" sz="2400" dirty="0" smtClean="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 </a:t>
            </a:r>
            <a:r>
              <a:rPr lang="en-US" altLang="zh-TW" sz="2400" dirty="0" smtClean="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
            </a:r>
            <a:br>
              <a:rPr lang="en-US" altLang="zh-TW" sz="2400" dirty="0" smtClean="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br>
            <a:r>
              <a:rPr lang="en-US" altLang="zh-TW" sz="2400" dirty="0" smtClean="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Molecular </a:t>
            </a:r>
            <a:r>
              <a:rPr lang="en-US" altLang="zh-TW" sz="2400" dirty="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Interaction, </a:t>
            </a:r>
            <a:r>
              <a:rPr lang="en-US" altLang="zh-TW" sz="2400" dirty="0" smtClean="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Chemical</a:t>
            </a:r>
            <a:r>
              <a:rPr lang="zh-TW" altLang="en-US" sz="2400" dirty="0" smtClean="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 </a:t>
            </a:r>
            <a:r>
              <a:rPr lang="en-US" altLang="zh-TW" sz="2400" dirty="0" smtClean="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Reactions</a:t>
            </a:r>
            <a:endParaRPr lang="en-US" altLang="zh-TW" sz="2400" dirty="0">
              <a:solidFill>
                <a:srgbClr val="9900CC"/>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p:txBody>
      </p:sp>
      <p:pic>
        <p:nvPicPr>
          <p:cNvPr id="348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6039" y="1"/>
            <a:ext cx="2979737" cy="206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658" y="2959259"/>
            <a:ext cx="1955501" cy="104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775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2B99F15-B2A2-455E-9B30-F3DB7A1DF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77" y="1148788"/>
            <a:ext cx="6152774" cy="5632032"/>
          </a:xfrm>
          <a:prstGeom prst="rect">
            <a:avLst/>
          </a:prstGeom>
        </p:spPr>
      </p:pic>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30</a:t>
            </a:fld>
            <a:endParaRPr lang="zh-TW" altLang="en-US"/>
          </a:p>
        </p:txBody>
      </p:sp>
      <p:sp>
        <p:nvSpPr>
          <p:cNvPr id="12" name="標題 1">
            <a:extLst>
              <a:ext uri="{FF2B5EF4-FFF2-40B4-BE49-F238E27FC236}">
                <a16:creationId xmlns:a16="http://schemas.microsoft.com/office/drawing/2014/main" id="{99FF3AB7-7BF1-4E20-BF51-809578F69318}"/>
              </a:ext>
            </a:extLst>
          </p:cNvPr>
          <p:cNvSpPr txBox="1">
            <a:spLocks/>
          </p:cNvSpPr>
          <p:nvPr/>
        </p:nvSpPr>
        <p:spPr>
          <a:xfrm>
            <a:off x="96130" y="163299"/>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Edit </a:t>
            </a:r>
            <a:r>
              <a:rPr lang="en-US" altLang="zh-TW" sz="3200" b="1" kern="100" dirty="0">
                <a:latin typeface="Times New Roman" panose="02020603050405020304" pitchFamily="18" charset="0"/>
                <a:ea typeface="標楷體" panose="03000509000000000000" pitchFamily="65" charset="-120"/>
                <a:cs typeface="Times New Roman" panose="02020603050405020304" pitchFamily="18" charset="0"/>
              </a:rPr>
              <a:t>Dihedral Angle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流程圖: 接點 12">
            <a:extLst>
              <a:ext uri="{FF2B5EF4-FFF2-40B4-BE49-F238E27FC236}">
                <a16:creationId xmlns:a16="http://schemas.microsoft.com/office/drawing/2014/main" id="{52FB0D25-7EFC-45A2-B708-6F3510E3795D}"/>
              </a:ext>
            </a:extLst>
          </p:cNvPr>
          <p:cNvSpPr/>
          <p:nvPr/>
        </p:nvSpPr>
        <p:spPr>
          <a:xfrm>
            <a:off x="384313" y="2851151"/>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1</a:t>
            </a:r>
            <a:endParaRPr lang="zh-TW" altLang="en-US" dirty="0">
              <a:latin typeface="Times New Roman" panose="02020603050405020304" pitchFamily="18" charset="0"/>
              <a:cs typeface="Times New Roman" panose="02020603050405020304" pitchFamily="18" charset="0"/>
            </a:endParaRPr>
          </a:p>
        </p:txBody>
      </p:sp>
      <p:sp>
        <p:nvSpPr>
          <p:cNvPr id="14" name="流程圖: 接點 13">
            <a:extLst>
              <a:ext uri="{FF2B5EF4-FFF2-40B4-BE49-F238E27FC236}">
                <a16:creationId xmlns:a16="http://schemas.microsoft.com/office/drawing/2014/main" id="{DF459E11-5215-4B04-BA2E-3F9B54B29F31}"/>
              </a:ext>
            </a:extLst>
          </p:cNvPr>
          <p:cNvSpPr/>
          <p:nvPr/>
        </p:nvSpPr>
        <p:spPr>
          <a:xfrm>
            <a:off x="375169" y="3193026"/>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3</a:t>
            </a:r>
            <a:endParaRPr lang="zh-TW" altLang="en-US" dirty="0">
              <a:latin typeface="Times New Roman" panose="02020603050405020304" pitchFamily="18" charset="0"/>
              <a:cs typeface="Times New Roman" panose="02020603050405020304" pitchFamily="18" charset="0"/>
            </a:endParaRPr>
          </a:p>
        </p:txBody>
      </p:sp>
      <p:sp>
        <p:nvSpPr>
          <p:cNvPr id="15" name="流程圖: 接點 14">
            <a:extLst>
              <a:ext uri="{FF2B5EF4-FFF2-40B4-BE49-F238E27FC236}">
                <a16:creationId xmlns:a16="http://schemas.microsoft.com/office/drawing/2014/main" id="{54AF6F5C-A96C-4F9C-84AB-E03935775E29}"/>
              </a:ext>
            </a:extLst>
          </p:cNvPr>
          <p:cNvSpPr/>
          <p:nvPr/>
        </p:nvSpPr>
        <p:spPr>
          <a:xfrm>
            <a:off x="2098531" y="3429000"/>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2</a:t>
            </a:r>
            <a:endParaRPr lang="zh-TW" altLang="en-US" dirty="0">
              <a:latin typeface="Times New Roman" panose="02020603050405020304" pitchFamily="18" charset="0"/>
              <a:cs typeface="Times New Roman" panose="02020603050405020304" pitchFamily="18" charset="0"/>
            </a:endParaRPr>
          </a:p>
        </p:txBody>
      </p:sp>
      <p:sp>
        <p:nvSpPr>
          <p:cNvPr id="16" name="流程圖: 接點 15">
            <a:extLst>
              <a:ext uri="{FF2B5EF4-FFF2-40B4-BE49-F238E27FC236}">
                <a16:creationId xmlns:a16="http://schemas.microsoft.com/office/drawing/2014/main" id="{440A8655-983C-436E-86CF-C00F2F379BD5}"/>
              </a:ext>
            </a:extLst>
          </p:cNvPr>
          <p:cNvSpPr/>
          <p:nvPr/>
        </p:nvSpPr>
        <p:spPr>
          <a:xfrm>
            <a:off x="5700782" y="3877639"/>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4</a:t>
            </a:r>
            <a:endParaRPr lang="zh-TW" altLang="en-US" dirty="0">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2AD583A8-8B45-4E9D-899E-897ECABA2EB1}"/>
              </a:ext>
            </a:extLst>
          </p:cNvPr>
          <p:cNvPicPr>
            <a:picLocks noChangeAspect="1"/>
          </p:cNvPicPr>
          <p:nvPr/>
        </p:nvPicPr>
        <p:blipFill rotWithShape="1">
          <a:blip r:embed="rId3">
            <a:extLst>
              <a:ext uri="{28A0092B-C50C-407E-A947-70E740481C1C}">
                <a14:useLocalDpi xmlns:a14="http://schemas.microsoft.com/office/drawing/2010/main" val="0"/>
              </a:ext>
            </a:extLst>
          </a:blip>
          <a:srcRect l="3571" r="-1" b="8724"/>
          <a:stretch/>
        </p:blipFill>
        <p:spPr>
          <a:xfrm>
            <a:off x="4598445" y="4285707"/>
            <a:ext cx="2204674" cy="1026034"/>
          </a:xfrm>
          <a:prstGeom prst="rect">
            <a:avLst/>
          </a:prstGeom>
        </p:spPr>
      </p:pic>
    </p:spTree>
    <p:extLst>
      <p:ext uri="{BB962C8B-B14F-4D97-AF65-F5344CB8AC3E}">
        <p14:creationId xmlns:p14="http://schemas.microsoft.com/office/powerpoint/2010/main" val="1123725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31</a:t>
            </a:fld>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123562" y="148565"/>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Exercise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文字方塊 15">
            <a:extLst>
              <a:ext uri="{FF2B5EF4-FFF2-40B4-BE49-F238E27FC236}">
                <a16:creationId xmlns:a16="http://schemas.microsoft.com/office/drawing/2014/main" id="{FE31F096-8237-4C10-8B2A-E3B20C3D2307}"/>
              </a:ext>
            </a:extLst>
          </p:cNvPr>
          <p:cNvSpPr txBox="1"/>
          <p:nvPr/>
        </p:nvSpPr>
        <p:spPr>
          <a:xfrm>
            <a:off x="3765351" y="2379303"/>
            <a:ext cx="1272993" cy="400110"/>
          </a:xfrm>
          <a:prstGeom prst="rect">
            <a:avLst/>
          </a:prstGeom>
          <a:noFill/>
        </p:spPr>
        <p:txBody>
          <a:bodyPr wrap="square">
            <a:spAutoFit/>
          </a:bodyPr>
          <a:lstStyle/>
          <a:p>
            <a:pPr algn="ct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kern="100" dirty="0" err="1" smtClean="0">
                <a:latin typeface="Times New Roman" panose="02020603050405020304" pitchFamily="18" charset="0"/>
                <a:ea typeface="標楷體" panose="03000509000000000000" pitchFamily="65" charset="-120"/>
                <a:cs typeface="Times New Roman" panose="02020603050405020304" pitchFamily="18" charset="0"/>
              </a:rPr>
              <a:t>Propyne</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000" baseline="-25000" dirty="0"/>
          </a:p>
        </p:txBody>
      </p:sp>
      <p:pic>
        <p:nvPicPr>
          <p:cNvPr id="19" name="圖片 18">
            <a:extLst>
              <a:ext uri="{FF2B5EF4-FFF2-40B4-BE49-F238E27FC236}">
                <a16:creationId xmlns:a16="http://schemas.microsoft.com/office/drawing/2014/main" id="{FF3ACBF0-9997-4354-8F06-D7AAE7F0741B}"/>
              </a:ext>
            </a:extLst>
          </p:cNvPr>
          <p:cNvPicPr>
            <a:picLocks noChangeAspect="1"/>
          </p:cNvPicPr>
          <p:nvPr/>
        </p:nvPicPr>
        <p:blipFill>
          <a:blip r:embed="rId2">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3299638" y="1185682"/>
            <a:ext cx="2492182" cy="1088960"/>
          </a:xfrm>
          <a:prstGeom prst="rect">
            <a:avLst/>
          </a:prstGeom>
        </p:spPr>
      </p:pic>
      <p:sp>
        <p:nvSpPr>
          <p:cNvPr id="20" name="文字方塊 19">
            <a:extLst>
              <a:ext uri="{FF2B5EF4-FFF2-40B4-BE49-F238E27FC236}">
                <a16:creationId xmlns:a16="http://schemas.microsoft.com/office/drawing/2014/main" id="{7D9131C8-6086-4642-A990-DE8C5408595E}"/>
              </a:ext>
            </a:extLst>
          </p:cNvPr>
          <p:cNvSpPr txBox="1"/>
          <p:nvPr/>
        </p:nvSpPr>
        <p:spPr>
          <a:xfrm>
            <a:off x="8660007" y="2999732"/>
            <a:ext cx="2940371" cy="400110"/>
          </a:xfrm>
          <a:prstGeom prst="rect">
            <a:avLst/>
          </a:prstGeom>
          <a:noFill/>
        </p:spPr>
        <p:txBody>
          <a:bodyPr wrap="square">
            <a:spAutoFit/>
          </a:bodyPr>
          <a:lstStyle/>
          <a:p>
            <a:pPr algn="ct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 Cyclopentenone</a:t>
            </a:r>
            <a:endParaRPr lang="zh-TW" altLang="en-US" sz="2000" baseline="-25000" dirty="0"/>
          </a:p>
        </p:txBody>
      </p:sp>
      <p:sp>
        <p:nvSpPr>
          <p:cNvPr id="10" name="矩形 9">
            <a:extLst>
              <a:ext uri="{FF2B5EF4-FFF2-40B4-BE49-F238E27FC236}">
                <a16:creationId xmlns:a16="http://schemas.microsoft.com/office/drawing/2014/main" id="{8B51D7C0-197A-46FC-90AE-77E6DD1DA284}"/>
              </a:ext>
            </a:extLst>
          </p:cNvPr>
          <p:cNvSpPr/>
          <p:nvPr/>
        </p:nvSpPr>
        <p:spPr>
          <a:xfrm>
            <a:off x="6320175" y="6190369"/>
            <a:ext cx="979755" cy="369332"/>
          </a:xfrm>
          <a:prstGeom prst="rect">
            <a:avLst/>
          </a:prstGeom>
        </p:spPr>
        <p:txBody>
          <a:bodyPr wrap="none">
            <a:spAutoFit/>
          </a:bodyPr>
          <a:lstStyle/>
          <a:p>
            <a:r>
              <a:rPr lang="en-US" altLang="zh-TW" dirty="0">
                <a:solidFill>
                  <a:srgbClr val="000000"/>
                </a:solidFill>
                <a:latin typeface="Times New Roman" panose="02020603050405020304" pitchFamily="18" charset="0"/>
                <a:cs typeface="Times New Roman" panose="02020603050405020304" pitchFamily="18" charset="0"/>
              </a:rPr>
              <a:t>Nicotine</a:t>
            </a:r>
            <a:endParaRPr lang="zh-TW" altLang="en-US"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696CDC8A-428B-4916-A0A6-03D6744EC61D}"/>
              </a:ext>
            </a:extLst>
          </p:cNvPr>
          <p:cNvPicPr>
            <a:picLocks noChangeAspect="1"/>
          </p:cNvPicPr>
          <p:nvPr/>
        </p:nvPicPr>
        <p:blipFill rotWithShape="1">
          <a:blip r:embed="rId3">
            <a:clrChange>
              <a:clrFrom>
                <a:srgbClr val="F3F3F3"/>
              </a:clrFrom>
              <a:clrTo>
                <a:srgbClr val="F3F3F3">
                  <a:alpha val="0"/>
                </a:srgbClr>
              </a:clrTo>
            </a:clrChange>
          </a:blip>
          <a:srcRect l="15506" t="37855" r="67640" b="9782"/>
          <a:stretch/>
        </p:blipFill>
        <p:spPr>
          <a:xfrm>
            <a:off x="8897814" y="111079"/>
            <a:ext cx="2997499" cy="2970854"/>
          </a:xfrm>
          <a:prstGeom prst="rect">
            <a:avLst/>
          </a:prstGeom>
        </p:spPr>
      </p:pic>
      <p:pic>
        <p:nvPicPr>
          <p:cNvPr id="7" name="圖片 6">
            <a:extLst>
              <a:ext uri="{FF2B5EF4-FFF2-40B4-BE49-F238E27FC236}">
                <a16:creationId xmlns:a16="http://schemas.microsoft.com/office/drawing/2014/main" id="{9F4F61BB-6729-4885-AB47-8BD33073F8B9}"/>
              </a:ext>
            </a:extLst>
          </p:cNvPr>
          <p:cNvPicPr>
            <a:picLocks noChangeAspect="1"/>
          </p:cNvPicPr>
          <p:nvPr/>
        </p:nvPicPr>
        <p:blipFill>
          <a:blip r:embed="rId4">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5038344" y="3273205"/>
            <a:ext cx="5156988" cy="3231805"/>
          </a:xfrm>
          <a:prstGeom prst="rect">
            <a:avLst/>
          </a:prstGeom>
        </p:spPr>
      </p:pic>
      <p:pic>
        <p:nvPicPr>
          <p:cNvPr id="3" name="圖片 2"/>
          <p:cNvPicPr>
            <a:picLocks noChangeAspect="1"/>
          </p:cNvPicPr>
          <p:nvPr/>
        </p:nvPicPr>
        <p:blipFill>
          <a:blip r:embed="rId5"/>
          <a:stretch>
            <a:fillRect/>
          </a:stretch>
        </p:blipFill>
        <p:spPr>
          <a:xfrm>
            <a:off x="5698562" y="375411"/>
            <a:ext cx="3347231" cy="2961686"/>
          </a:xfrm>
          <a:prstGeom prst="rect">
            <a:avLst/>
          </a:prstGeom>
        </p:spPr>
      </p:pic>
      <p:pic>
        <p:nvPicPr>
          <p:cNvPr id="5" name="圖片 4"/>
          <p:cNvPicPr>
            <a:picLocks noChangeAspect="1"/>
          </p:cNvPicPr>
          <p:nvPr/>
        </p:nvPicPr>
        <p:blipFill>
          <a:blip r:embed="rId6"/>
          <a:stretch>
            <a:fillRect/>
          </a:stretch>
        </p:blipFill>
        <p:spPr>
          <a:xfrm>
            <a:off x="336934" y="3775933"/>
            <a:ext cx="3344780" cy="3082067"/>
          </a:xfrm>
          <a:prstGeom prst="rect">
            <a:avLst/>
          </a:prstGeom>
        </p:spPr>
      </p:pic>
      <p:sp>
        <p:nvSpPr>
          <p:cNvPr id="17" name="矩形 16">
            <a:extLst>
              <a:ext uri="{FF2B5EF4-FFF2-40B4-BE49-F238E27FC236}">
                <a16:creationId xmlns:a16="http://schemas.microsoft.com/office/drawing/2014/main" id="{8B51D7C0-197A-46FC-90AE-77E6DD1DA284}"/>
              </a:ext>
            </a:extLst>
          </p:cNvPr>
          <p:cNvSpPr/>
          <p:nvPr/>
        </p:nvSpPr>
        <p:spPr>
          <a:xfrm>
            <a:off x="1810644" y="6308399"/>
            <a:ext cx="1146468" cy="369332"/>
          </a:xfrm>
          <a:prstGeom prst="rect">
            <a:avLst/>
          </a:prstGeom>
        </p:spPr>
        <p:txBody>
          <a:bodyPr wrap="none">
            <a:spAutoFit/>
          </a:bodyPr>
          <a:lstStyle/>
          <a:p>
            <a:r>
              <a:rPr lang="en-US" altLang="zh-TW" dirty="0" err="1" smtClean="0">
                <a:solidFill>
                  <a:srgbClr val="000000"/>
                </a:solidFill>
                <a:latin typeface="Times New Roman" panose="02020603050405020304" pitchFamily="18" charset="0"/>
                <a:cs typeface="Times New Roman" panose="02020603050405020304" pitchFamily="18" charset="0"/>
              </a:rPr>
              <a:t>iso</a:t>
            </a:r>
            <a:r>
              <a:rPr lang="en-US" altLang="zh-TW" dirty="0" smtClean="0">
                <a:solidFill>
                  <a:srgbClr val="000000"/>
                </a:solidFill>
                <a:latin typeface="Times New Roman" panose="02020603050405020304" pitchFamily="18" charset="0"/>
                <a:cs typeface="Times New Roman" panose="02020603050405020304" pitchFamily="18" charset="0"/>
              </a:rPr>
              <a:t>-butane</a:t>
            </a:r>
            <a:endParaRPr lang="zh-TW" altLang="en-US"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7"/>
          <a:stretch>
            <a:fillRect/>
          </a:stretch>
        </p:blipFill>
        <p:spPr>
          <a:xfrm>
            <a:off x="139745" y="994410"/>
            <a:ext cx="3167391" cy="2298558"/>
          </a:xfrm>
          <a:prstGeom prst="rect">
            <a:avLst/>
          </a:prstGeom>
        </p:spPr>
      </p:pic>
      <p:sp>
        <p:nvSpPr>
          <p:cNvPr id="21" name="文字方塊 20">
            <a:extLst>
              <a:ext uri="{FF2B5EF4-FFF2-40B4-BE49-F238E27FC236}">
                <a16:creationId xmlns:a16="http://schemas.microsoft.com/office/drawing/2014/main" id="{7D9131C8-6086-4642-A990-DE8C5408595E}"/>
              </a:ext>
            </a:extLst>
          </p:cNvPr>
          <p:cNvSpPr txBox="1"/>
          <p:nvPr/>
        </p:nvSpPr>
        <p:spPr>
          <a:xfrm>
            <a:off x="443353" y="3284185"/>
            <a:ext cx="2940371" cy="400110"/>
          </a:xfrm>
          <a:prstGeom prst="rect">
            <a:avLst/>
          </a:prstGeom>
          <a:noFill/>
        </p:spPr>
        <p:txBody>
          <a:bodyPr wrap="square">
            <a:spAutoFit/>
          </a:bodyPr>
          <a:lstStyle/>
          <a:p>
            <a:pPr algn="ct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Acetic</a:t>
            </a:r>
            <a:r>
              <a:rPr lang="zh-TW" altLang="en-US" sz="20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kern="100" dirty="0" smtClean="0">
                <a:latin typeface="Times New Roman" panose="02020603050405020304" pitchFamily="18" charset="0"/>
                <a:ea typeface="標楷體" panose="03000509000000000000" pitchFamily="65" charset="-120"/>
                <a:cs typeface="Times New Roman" panose="02020603050405020304" pitchFamily="18" charset="0"/>
              </a:rPr>
              <a:t>acid</a:t>
            </a:r>
            <a:endParaRPr lang="zh-TW" altLang="en-US" sz="2000" baseline="-25000" dirty="0"/>
          </a:p>
        </p:txBody>
      </p:sp>
    </p:spTree>
    <p:extLst>
      <p:ext uri="{BB962C8B-B14F-4D97-AF65-F5344CB8AC3E}">
        <p14:creationId xmlns:p14="http://schemas.microsoft.com/office/powerpoint/2010/main" val="3144233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32</a:t>
            </a:fld>
            <a:endParaRPr lang="zh-TW" altLang="en-US"/>
          </a:p>
        </p:txBody>
      </p:sp>
      <p:sp>
        <p:nvSpPr>
          <p:cNvPr id="9" name="標題 1">
            <a:extLst>
              <a:ext uri="{FF2B5EF4-FFF2-40B4-BE49-F238E27FC236}">
                <a16:creationId xmlns:a16="http://schemas.microsoft.com/office/drawing/2014/main" id="{3CD72441-423F-4714-8663-267B1494CC0E}"/>
              </a:ext>
            </a:extLst>
          </p:cNvPr>
          <p:cNvSpPr txBox="1">
            <a:spLocks/>
          </p:cNvSpPr>
          <p:nvPr/>
        </p:nvSpPr>
        <p:spPr>
          <a:xfrm>
            <a:off x="553789" y="222113"/>
            <a:ext cx="7235136"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Point Group and Symmetry Elements</a:t>
            </a:r>
            <a:r>
              <a:rPr lang="zh-TW" altLang="en-US" sz="3200" b="1" kern="100" dirty="0">
                <a:effectLst/>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C9D3045B-6B2C-47AC-8266-9219844BB34F}"/>
              </a:ext>
            </a:extLst>
          </p:cNvPr>
          <p:cNvSpPr/>
          <p:nvPr/>
        </p:nvSpPr>
        <p:spPr>
          <a:xfrm>
            <a:off x="453233" y="1667975"/>
            <a:ext cx="3230546" cy="1133965"/>
          </a:xfrm>
          <a:prstGeom prst="rect">
            <a:avLst/>
          </a:prstGeom>
        </p:spPr>
        <p:txBody>
          <a:bodyPr wrap="square">
            <a:spAutoFit/>
          </a:bodyPr>
          <a:lstStyle/>
          <a:p>
            <a:pPr>
              <a:lnSpc>
                <a:spcPct val="150000"/>
              </a:lnSpc>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Molecular symmetry can be obtained on the side</a:t>
            </a:r>
          </a:p>
        </p:txBody>
      </p:sp>
      <p:grpSp>
        <p:nvGrpSpPr>
          <p:cNvPr id="8" name="群組 7">
            <a:extLst>
              <a:ext uri="{FF2B5EF4-FFF2-40B4-BE49-F238E27FC236}">
                <a16:creationId xmlns:a16="http://schemas.microsoft.com/office/drawing/2014/main" id="{8841487D-87D5-431E-948B-ED0DBA95E142}"/>
              </a:ext>
            </a:extLst>
          </p:cNvPr>
          <p:cNvGrpSpPr/>
          <p:nvPr/>
        </p:nvGrpSpPr>
        <p:grpSpPr>
          <a:xfrm>
            <a:off x="4048017" y="806557"/>
            <a:ext cx="4809773" cy="5755134"/>
            <a:chOff x="3295973" y="302083"/>
            <a:chExt cx="5294690" cy="6265383"/>
          </a:xfrm>
        </p:grpSpPr>
        <p:pic>
          <p:nvPicPr>
            <p:cNvPr id="7" name="圖片 6">
              <a:extLst>
                <a:ext uri="{FF2B5EF4-FFF2-40B4-BE49-F238E27FC236}">
                  <a16:creationId xmlns:a16="http://schemas.microsoft.com/office/drawing/2014/main" id="{386E7CD2-0FCD-41A3-918C-9616C78AE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973" y="302083"/>
              <a:ext cx="5294690" cy="6265383"/>
            </a:xfrm>
            <a:prstGeom prst="rect">
              <a:avLst/>
            </a:prstGeom>
          </p:spPr>
        </p:pic>
        <p:sp>
          <p:nvSpPr>
            <p:cNvPr id="14" name="矩形 13">
              <a:extLst>
                <a:ext uri="{FF2B5EF4-FFF2-40B4-BE49-F238E27FC236}">
                  <a16:creationId xmlns:a16="http://schemas.microsoft.com/office/drawing/2014/main" id="{0F66316A-D8AB-47F0-8172-B5553C6C4188}"/>
                </a:ext>
              </a:extLst>
            </p:cNvPr>
            <p:cNvSpPr/>
            <p:nvPr/>
          </p:nvSpPr>
          <p:spPr>
            <a:xfrm>
              <a:off x="3295973" y="3907029"/>
              <a:ext cx="546562" cy="3772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 name="群組 5">
            <a:extLst>
              <a:ext uri="{FF2B5EF4-FFF2-40B4-BE49-F238E27FC236}">
                <a16:creationId xmlns:a16="http://schemas.microsoft.com/office/drawing/2014/main" id="{2FAB602A-DABF-4A53-9B9C-2C57F34220C6}"/>
              </a:ext>
            </a:extLst>
          </p:cNvPr>
          <p:cNvGrpSpPr/>
          <p:nvPr/>
        </p:nvGrpSpPr>
        <p:grpSpPr>
          <a:xfrm>
            <a:off x="4048017" y="806557"/>
            <a:ext cx="5197605" cy="5755134"/>
            <a:chOff x="4837726" y="806557"/>
            <a:chExt cx="5197605" cy="5755134"/>
          </a:xfrm>
        </p:grpSpPr>
        <p:pic>
          <p:nvPicPr>
            <p:cNvPr id="5" name="圖片 4">
              <a:extLst>
                <a:ext uri="{FF2B5EF4-FFF2-40B4-BE49-F238E27FC236}">
                  <a16:creationId xmlns:a16="http://schemas.microsoft.com/office/drawing/2014/main" id="{33B76AE7-7163-41ED-B1CB-127872BCADDF}"/>
                </a:ext>
              </a:extLst>
            </p:cNvPr>
            <p:cNvPicPr>
              <a:picLocks noChangeAspect="1"/>
            </p:cNvPicPr>
            <p:nvPr/>
          </p:nvPicPr>
          <p:blipFill>
            <a:blip r:embed="rId3"/>
            <a:stretch>
              <a:fillRect/>
            </a:stretch>
          </p:blipFill>
          <p:spPr>
            <a:xfrm>
              <a:off x="4837726" y="806557"/>
              <a:ext cx="5197605" cy="5755134"/>
            </a:xfrm>
            <a:prstGeom prst="rect">
              <a:avLst/>
            </a:prstGeom>
          </p:spPr>
        </p:pic>
        <p:sp>
          <p:nvSpPr>
            <p:cNvPr id="10" name="矩形 9">
              <a:extLst>
                <a:ext uri="{FF2B5EF4-FFF2-40B4-BE49-F238E27FC236}">
                  <a16:creationId xmlns:a16="http://schemas.microsoft.com/office/drawing/2014/main" id="{08A9A433-D4CC-4A2C-9E46-421F195DE49F}"/>
                </a:ext>
              </a:extLst>
            </p:cNvPr>
            <p:cNvSpPr/>
            <p:nvPr/>
          </p:nvSpPr>
          <p:spPr>
            <a:xfrm>
              <a:off x="4837726" y="4997682"/>
              <a:ext cx="496505" cy="34656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5" name="群組 14">
            <a:extLst>
              <a:ext uri="{FF2B5EF4-FFF2-40B4-BE49-F238E27FC236}">
                <a16:creationId xmlns:a16="http://schemas.microsoft.com/office/drawing/2014/main" id="{73D46721-9432-4763-91ED-6E089AEC5D2F}"/>
              </a:ext>
            </a:extLst>
          </p:cNvPr>
          <p:cNvGrpSpPr/>
          <p:nvPr/>
        </p:nvGrpSpPr>
        <p:grpSpPr>
          <a:xfrm>
            <a:off x="429639" y="3489078"/>
            <a:ext cx="3230546" cy="1687963"/>
            <a:chOff x="429639" y="3489078"/>
            <a:chExt cx="3230546" cy="1687963"/>
          </a:xfrm>
        </p:grpSpPr>
        <p:sp>
          <p:nvSpPr>
            <p:cNvPr id="12" name="矩形 11">
              <a:extLst>
                <a:ext uri="{FF2B5EF4-FFF2-40B4-BE49-F238E27FC236}">
                  <a16:creationId xmlns:a16="http://schemas.microsoft.com/office/drawing/2014/main" id="{896F8208-2982-42DB-BA4B-F24539C72A02}"/>
                </a:ext>
              </a:extLst>
            </p:cNvPr>
            <p:cNvSpPr/>
            <p:nvPr/>
          </p:nvSpPr>
          <p:spPr>
            <a:xfrm>
              <a:off x="429639" y="3489078"/>
              <a:ext cx="3230546" cy="1687963"/>
            </a:xfrm>
            <a:prstGeom prst="rect">
              <a:avLst/>
            </a:prstGeom>
          </p:spPr>
          <p:txBody>
            <a:bodyPr wrap="square">
              <a:spAutoFit/>
            </a:bodyPr>
            <a:lstStyle/>
            <a:p>
              <a:pPr>
                <a:lnSpc>
                  <a:spcPct val="150000"/>
                </a:lnSpc>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Symmetry elements can be show by click the button </a:t>
              </a:r>
            </a:p>
          </p:txBody>
        </p:sp>
        <p:pic>
          <p:nvPicPr>
            <p:cNvPr id="13" name="圖片 12">
              <a:extLst>
                <a:ext uri="{FF2B5EF4-FFF2-40B4-BE49-F238E27FC236}">
                  <a16:creationId xmlns:a16="http://schemas.microsoft.com/office/drawing/2014/main" id="{89BFF66D-CAFE-4644-A69E-F84489C94136}"/>
                </a:ext>
              </a:extLst>
            </p:cNvPr>
            <p:cNvPicPr>
              <a:picLocks noChangeAspect="1"/>
            </p:cNvPicPr>
            <p:nvPr/>
          </p:nvPicPr>
          <p:blipFill>
            <a:blip r:embed="rId4"/>
            <a:stretch>
              <a:fillRect/>
            </a:stretch>
          </p:blipFill>
          <p:spPr>
            <a:xfrm>
              <a:off x="1410109" y="4758349"/>
              <a:ext cx="418692" cy="418692"/>
            </a:xfrm>
            <a:prstGeom prst="rect">
              <a:avLst/>
            </a:prstGeom>
          </p:spPr>
        </p:pic>
      </p:grpSp>
    </p:spTree>
    <p:extLst>
      <p:ext uri="{BB962C8B-B14F-4D97-AF65-F5344CB8AC3E}">
        <p14:creationId xmlns:p14="http://schemas.microsoft.com/office/powerpoint/2010/main" val="73749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33</a:t>
            </a:fld>
            <a:endParaRPr lang="zh-TW" altLang="en-US"/>
          </a:p>
        </p:txBody>
      </p:sp>
      <p:sp>
        <p:nvSpPr>
          <p:cNvPr id="9" name="標題 1">
            <a:extLst>
              <a:ext uri="{FF2B5EF4-FFF2-40B4-BE49-F238E27FC236}">
                <a16:creationId xmlns:a16="http://schemas.microsoft.com/office/drawing/2014/main" id="{3CD72441-423F-4714-8663-267B1494CC0E}"/>
              </a:ext>
            </a:extLst>
          </p:cNvPr>
          <p:cNvSpPr txBox="1">
            <a:spLocks/>
          </p:cNvSpPr>
          <p:nvPr/>
        </p:nvSpPr>
        <p:spPr>
          <a:xfrm>
            <a:off x="151283" y="110402"/>
            <a:ext cx="3230545"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err="1">
                <a:latin typeface="Times New Roman" panose="02020603050405020304" pitchFamily="18" charset="0"/>
                <a:ea typeface="標楷體" panose="03000509000000000000" pitchFamily="65" charset="-120"/>
                <a:cs typeface="Times New Roman" panose="02020603050405020304" pitchFamily="18" charset="0"/>
              </a:rPr>
              <a:t>Hückel</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 Orbital</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C9D3045B-6B2C-47AC-8266-9219844BB34F}"/>
              </a:ext>
            </a:extLst>
          </p:cNvPr>
          <p:cNvSpPr/>
          <p:nvPr/>
        </p:nvSpPr>
        <p:spPr>
          <a:xfrm>
            <a:off x="543513" y="621217"/>
            <a:ext cx="11497203" cy="830997"/>
          </a:xfrm>
          <a:prstGeom prst="rect">
            <a:avLst/>
          </a:prstGeom>
        </p:spPr>
        <p:txBody>
          <a:bodyPr wrap="square">
            <a:spAutoFit/>
          </a:bodyPr>
          <a:lstStyle/>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Select Calculate → </a:t>
            </a:r>
            <a:r>
              <a:rPr lang="en-US" altLang="zh-TW" sz="2400" kern="100" dirty="0" err="1">
                <a:latin typeface="Times New Roman" panose="02020603050405020304" pitchFamily="18" charset="0"/>
                <a:ea typeface="標楷體" panose="03000509000000000000" pitchFamily="65" charset="-120"/>
                <a:cs typeface="Times New Roman" panose="02020603050405020304" pitchFamily="18" charset="0"/>
              </a:rPr>
              <a:t>Hückel</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 Molecular Orbitals in the left toolbar.</a:t>
            </a:r>
          </a:p>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You can select the orbital of the molecule, which is Frontier Molecular Orbital</a:t>
            </a:r>
          </a:p>
        </p:txBody>
      </p:sp>
      <p:grpSp>
        <p:nvGrpSpPr>
          <p:cNvPr id="14" name="群組 13">
            <a:extLst>
              <a:ext uri="{FF2B5EF4-FFF2-40B4-BE49-F238E27FC236}">
                <a16:creationId xmlns:a16="http://schemas.microsoft.com/office/drawing/2014/main" id="{CC0EB179-3D43-42BA-ACEA-DB99F7095841}"/>
              </a:ext>
            </a:extLst>
          </p:cNvPr>
          <p:cNvGrpSpPr/>
          <p:nvPr/>
        </p:nvGrpSpPr>
        <p:grpSpPr>
          <a:xfrm>
            <a:off x="249625" y="1597663"/>
            <a:ext cx="6233810" cy="4668938"/>
            <a:chOff x="607521" y="1159584"/>
            <a:chExt cx="7378913" cy="5196766"/>
          </a:xfrm>
        </p:grpSpPr>
        <p:pic>
          <p:nvPicPr>
            <p:cNvPr id="6" name="圖片 5">
              <a:extLst>
                <a:ext uri="{FF2B5EF4-FFF2-40B4-BE49-F238E27FC236}">
                  <a16:creationId xmlns:a16="http://schemas.microsoft.com/office/drawing/2014/main" id="{0C3DC2E0-C7A6-475B-BFBC-7BC931277EDE}"/>
                </a:ext>
              </a:extLst>
            </p:cNvPr>
            <p:cNvPicPr>
              <a:picLocks noChangeAspect="1"/>
            </p:cNvPicPr>
            <p:nvPr/>
          </p:nvPicPr>
          <p:blipFill rotWithShape="1">
            <a:blip r:embed="rId2"/>
            <a:srcRect l="4800" t="36599" r="68950" b="6235"/>
            <a:stretch/>
          </p:blipFill>
          <p:spPr>
            <a:xfrm>
              <a:off x="607521" y="1229972"/>
              <a:ext cx="7378913" cy="5126378"/>
            </a:xfrm>
            <a:prstGeom prst="rect">
              <a:avLst/>
            </a:prstGeom>
          </p:spPr>
        </p:pic>
        <p:sp>
          <p:nvSpPr>
            <p:cNvPr id="7" name="流程圖: 接點 6">
              <a:extLst>
                <a:ext uri="{FF2B5EF4-FFF2-40B4-BE49-F238E27FC236}">
                  <a16:creationId xmlns:a16="http://schemas.microsoft.com/office/drawing/2014/main" id="{6E7A7CB1-77BB-48FC-924F-BA0405D8DEAA}"/>
                </a:ext>
              </a:extLst>
            </p:cNvPr>
            <p:cNvSpPr/>
            <p:nvPr/>
          </p:nvSpPr>
          <p:spPr>
            <a:xfrm>
              <a:off x="4277743" y="1159584"/>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1</a:t>
              </a:r>
              <a:endParaRPr lang="zh-TW" altLang="en-US" dirty="0">
                <a:latin typeface="Times New Roman" panose="02020603050405020304" pitchFamily="18" charset="0"/>
                <a:cs typeface="Times New Roman" panose="02020603050405020304" pitchFamily="18" charset="0"/>
              </a:endParaRPr>
            </a:p>
          </p:txBody>
        </p:sp>
        <p:sp>
          <p:nvSpPr>
            <p:cNvPr id="10" name="流程圖: 接點 9">
              <a:extLst>
                <a:ext uri="{FF2B5EF4-FFF2-40B4-BE49-F238E27FC236}">
                  <a16:creationId xmlns:a16="http://schemas.microsoft.com/office/drawing/2014/main" id="{6979C2E7-00DC-474D-9EEA-FBD0FE2C21C3}"/>
                </a:ext>
              </a:extLst>
            </p:cNvPr>
            <p:cNvSpPr/>
            <p:nvPr/>
          </p:nvSpPr>
          <p:spPr>
            <a:xfrm>
              <a:off x="4201112" y="2060084"/>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2</a:t>
              </a:r>
              <a:endParaRPr lang="zh-TW" altLang="en-US" dirty="0">
                <a:latin typeface="Times New Roman" panose="02020603050405020304" pitchFamily="18" charset="0"/>
                <a:cs typeface="Times New Roman" panose="02020603050405020304" pitchFamily="18" charset="0"/>
              </a:endParaRPr>
            </a:p>
          </p:txBody>
        </p:sp>
        <p:sp>
          <p:nvSpPr>
            <p:cNvPr id="13" name="流程圖: 接點 12">
              <a:extLst>
                <a:ext uri="{FF2B5EF4-FFF2-40B4-BE49-F238E27FC236}">
                  <a16:creationId xmlns:a16="http://schemas.microsoft.com/office/drawing/2014/main" id="{779F5A25-4804-43D6-929A-59BF0FD2C4A9}"/>
                </a:ext>
              </a:extLst>
            </p:cNvPr>
            <p:cNvSpPr/>
            <p:nvPr/>
          </p:nvSpPr>
          <p:spPr>
            <a:xfrm>
              <a:off x="5780782" y="1862235"/>
              <a:ext cx="191729" cy="23597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3</a:t>
              </a:r>
              <a:endParaRPr lang="zh-TW" altLang="en-US" dirty="0">
                <a:latin typeface="Times New Roman" panose="02020603050405020304" pitchFamily="18" charset="0"/>
                <a:cs typeface="Times New Roman" panose="02020603050405020304" pitchFamily="18" charset="0"/>
              </a:endParaRPr>
            </a:p>
          </p:txBody>
        </p:sp>
      </p:grpSp>
      <p:pic>
        <p:nvPicPr>
          <p:cNvPr id="18" name="圖片 17">
            <a:extLst>
              <a:ext uri="{FF2B5EF4-FFF2-40B4-BE49-F238E27FC236}">
                <a16:creationId xmlns:a16="http://schemas.microsoft.com/office/drawing/2014/main" id="{5AAA6253-6B98-404B-AB5A-8645D25CF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597" y="2418270"/>
            <a:ext cx="2042781" cy="4258005"/>
          </a:xfrm>
          <a:prstGeom prst="rect">
            <a:avLst/>
          </a:prstGeom>
        </p:spPr>
      </p:pic>
      <p:sp>
        <p:nvSpPr>
          <p:cNvPr id="15" name="流程圖: 接點 14">
            <a:extLst>
              <a:ext uri="{FF2B5EF4-FFF2-40B4-BE49-F238E27FC236}">
                <a16:creationId xmlns:a16="http://schemas.microsoft.com/office/drawing/2014/main" id="{1B9C4E6B-8281-411D-B0F0-8D93D28FC04B}"/>
              </a:ext>
            </a:extLst>
          </p:cNvPr>
          <p:cNvSpPr/>
          <p:nvPr/>
        </p:nvSpPr>
        <p:spPr>
          <a:xfrm>
            <a:off x="6096000" y="2160125"/>
            <a:ext cx="188979" cy="22652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4</a:t>
            </a:r>
            <a:endParaRPr lang="zh-TW" altLang="en-US" dirty="0">
              <a:latin typeface="Times New Roman" panose="02020603050405020304" pitchFamily="18" charset="0"/>
              <a:cs typeface="Times New Roman" panose="02020603050405020304" pitchFamily="18" charset="0"/>
            </a:endParaRPr>
          </a:p>
        </p:txBody>
      </p:sp>
      <p:pic>
        <p:nvPicPr>
          <p:cNvPr id="21" name="圖片 20">
            <a:extLst>
              <a:ext uri="{FF2B5EF4-FFF2-40B4-BE49-F238E27FC236}">
                <a16:creationId xmlns:a16="http://schemas.microsoft.com/office/drawing/2014/main" id="{02B7FBF3-DA26-4937-8F4C-C7A0308C1827}"/>
              </a:ext>
            </a:extLst>
          </p:cNvPr>
          <p:cNvPicPr>
            <a:picLocks noChangeAspect="1"/>
          </p:cNvPicPr>
          <p:nvPr/>
        </p:nvPicPr>
        <p:blipFill>
          <a:blip r:embed="rId4">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7790617" y="2406701"/>
            <a:ext cx="2653516" cy="3099997"/>
          </a:xfrm>
          <a:prstGeom prst="rect">
            <a:avLst/>
          </a:prstGeom>
        </p:spPr>
      </p:pic>
      <p:pic>
        <p:nvPicPr>
          <p:cNvPr id="23" name="圖片 22">
            <a:extLst>
              <a:ext uri="{FF2B5EF4-FFF2-40B4-BE49-F238E27FC236}">
                <a16:creationId xmlns:a16="http://schemas.microsoft.com/office/drawing/2014/main" id="{900D448E-5609-4E00-AC03-ABBDA0DF08C9}"/>
              </a:ext>
            </a:extLst>
          </p:cNvPr>
          <p:cNvPicPr>
            <a:picLocks noChangeAspect="1"/>
          </p:cNvPicPr>
          <p:nvPr/>
        </p:nvPicPr>
        <p:blipFill>
          <a:blip r:embed="rId5">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9912115" y="2160125"/>
            <a:ext cx="2279885" cy="3639166"/>
          </a:xfrm>
          <a:prstGeom prst="rect">
            <a:avLst/>
          </a:prstGeom>
        </p:spPr>
      </p:pic>
      <p:sp>
        <p:nvSpPr>
          <p:cNvPr id="24" name="矩形 23">
            <a:extLst>
              <a:ext uri="{FF2B5EF4-FFF2-40B4-BE49-F238E27FC236}">
                <a16:creationId xmlns:a16="http://schemas.microsoft.com/office/drawing/2014/main" id="{A5C46534-ED80-4D5E-97F5-C7CDDF074B50}"/>
              </a:ext>
            </a:extLst>
          </p:cNvPr>
          <p:cNvSpPr/>
          <p:nvPr/>
        </p:nvSpPr>
        <p:spPr>
          <a:xfrm>
            <a:off x="7980919" y="1936004"/>
            <a:ext cx="1819729" cy="369332"/>
          </a:xfrm>
          <a:prstGeom prst="rect">
            <a:avLst/>
          </a:prstGeom>
        </p:spPr>
        <p:txBody>
          <a:bodyPr wrap="none">
            <a:spAutoFit/>
          </a:bodyPr>
          <a:lstStyle/>
          <a:p>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Occupied orbitals</a:t>
            </a:r>
            <a:endParaRPr lang="zh-TW" altLang="en-US" dirty="0"/>
          </a:p>
        </p:txBody>
      </p:sp>
      <p:sp>
        <p:nvSpPr>
          <p:cNvPr id="25" name="矩形 24">
            <a:extLst>
              <a:ext uri="{FF2B5EF4-FFF2-40B4-BE49-F238E27FC236}">
                <a16:creationId xmlns:a16="http://schemas.microsoft.com/office/drawing/2014/main" id="{33D9DEF5-E7E0-4A5B-AB24-D1D46490BBCF}"/>
              </a:ext>
            </a:extLst>
          </p:cNvPr>
          <p:cNvSpPr/>
          <p:nvPr/>
        </p:nvSpPr>
        <p:spPr>
          <a:xfrm>
            <a:off x="10080793" y="1862362"/>
            <a:ext cx="2050561" cy="369332"/>
          </a:xfrm>
          <a:prstGeom prst="rect">
            <a:avLst/>
          </a:prstGeom>
        </p:spPr>
        <p:txBody>
          <a:bodyPr wrap="none">
            <a:spAutoFit/>
          </a:bodyPr>
          <a:lstStyle/>
          <a:p>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Unoccupied orbitals</a:t>
            </a:r>
            <a:endParaRPr lang="zh-TW" altLang="en-US" dirty="0"/>
          </a:p>
        </p:txBody>
      </p:sp>
    </p:spTree>
    <p:extLst>
      <p:ext uri="{BB962C8B-B14F-4D97-AF65-F5344CB8AC3E}">
        <p14:creationId xmlns:p14="http://schemas.microsoft.com/office/powerpoint/2010/main" val="2200274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34</a:t>
            </a:fld>
            <a:endParaRPr lang="zh-TW" altLang="en-US"/>
          </a:p>
        </p:txBody>
      </p:sp>
      <p:sp>
        <p:nvSpPr>
          <p:cNvPr id="9" name="標題 1">
            <a:extLst>
              <a:ext uri="{FF2B5EF4-FFF2-40B4-BE49-F238E27FC236}">
                <a16:creationId xmlns:a16="http://schemas.microsoft.com/office/drawing/2014/main" id="{3CD72441-423F-4714-8663-267B1494CC0E}"/>
              </a:ext>
            </a:extLst>
          </p:cNvPr>
          <p:cNvSpPr txBox="1">
            <a:spLocks/>
          </p:cNvSpPr>
          <p:nvPr/>
        </p:nvSpPr>
        <p:spPr>
          <a:xfrm>
            <a:off x="543513" y="117358"/>
            <a:ext cx="4931457"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err="1">
                <a:latin typeface="Times New Roman" panose="02020603050405020304" pitchFamily="18" charset="0"/>
                <a:ea typeface="標楷體" panose="03000509000000000000" pitchFamily="65" charset="-120"/>
                <a:cs typeface="Times New Roman" panose="02020603050405020304" pitchFamily="18" charset="0"/>
              </a:rPr>
              <a:t>Hückel</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Calculation</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C9D3045B-6B2C-47AC-8266-9219844BB34F}"/>
              </a:ext>
            </a:extLst>
          </p:cNvPr>
          <p:cNvSpPr/>
          <p:nvPr/>
        </p:nvSpPr>
        <p:spPr>
          <a:xfrm>
            <a:off x="543513" y="766666"/>
            <a:ext cx="11497203" cy="461665"/>
          </a:xfrm>
          <a:prstGeom prst="rect">
            <a:avLst/>
          </a:prstGeom>
        </p:spPr>
        <p:txBody>
          <a:bodyPr wrap="square">
            <a:spAutoFit/>
          </a:bodyPr>
          <a:lstStyle/>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Select Calculate → </a:t>
            </a:r>
            <a:r>
              <a:rPr lang="en-US" altLang="zh-TW" sz="2400" kern="100" dirty="0" err="1">
                <a:latin typeface="Times New Roman" panose="02020603050405020304" pitchFamily="18" charset="0"/>
                <a:ea typeface="標楷體" panose="03000509000000000000" pitchFamily="65" charset="-120"/>
                <a:cs typeface="Times New Roman" panose="02020603050405020304" pitchFamily="18" charset="0"/>
              </a:rPr>
              <a:t>Hückel</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 Molecular Orbitals in the left toolbar</a:t>
            </a:r>
            <a:r>
              <a:rPr lang="en-US" altLang="zh-TW" sz="24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4" name="群組 13">
            <a:extLst>
              <a:ext uri="{FF2B5EF4-FFF2-40B4-BE49-F238E27FC236}">
                <a16:creationId xmlns:a16="http://schemas.microsoft.com/office/drawing/2014/main" id="{CC0EB179-3D43-42BA-ACEA-DB99F7095841}"/>
              </a:ext>
            </a:extLst>
          </p:cNvPr>
          <p:cNvGrpSpPr/>
          <p:nvPr/>
        </p:nvGrpSpPr>
        <p:grpSpPr>
          <a:xfrm>
            <a:off x="249625" y="1597663"/>
            <a:ext cx="6233810" cy="4668938"/>
            <a:chOff x="607521" y="1159584"/>
            <a:chExt cx="7378913" cy="5196766"/>
          </a:xfrm>
        </p:grpSpPr>
        <p:pic>
          <p:nvPicPr>
            <p:cNvPr id="6" name="圖片 5">
              <a:extLst>
                <a:ext uri="{FF2B5EF4-FFF2-40B4-BE49-F238E27FC236}">
                  <a16:creationId xmlns:a16="http://schemas.microsoft.com/office/drawing/2014/main" id="{0C3DC2E0-C7A6-475B-BFBC-7BC931277EDE}"/>
                </a:ext>
              </a:extLst>
            </p:cNvPr>
            <p:cNvPicPr>
              <a:picLocks noChangeAspect="1"/>
            </p:cNvPicPr>
            <p:nvPr/>
          </p:nvPicPr>
          <p:blipFill rotWithShape="1">
            <a:blip r:embed="rId2"/>
            <a:srcRect l="4800" t="36599" r="68950" b="6235"/>
            <a:stretch/>
          </p:blipFill>
          <p:spPr>
            <a:xfrm>
              <a:off x="607521" y="1229972"/>
              <a:ext cx="7378913" cy="5126378"/>
            </a:xfrm>
            <a:prstGeom prst="rect">
              <a:avLst/>
            </a:prstGeom>
          </p:spPr>
        </p:pic>
        <p:sp>
          <p:nvSpPr>
            <p:cNvPr id="7" name="流程圖: 接點 6">
              <a:extLst>
                <a:ext uri="{FF2B5EF4-FFF2-40B4-BE49-F238E27FC236}">
                  <a16:creationId xmlns:a16="http://schemas.microsoft.com/office/drawing/2014/main" id="{6E7A7CB1-77BB-48FC-924F-BA0405D8DEAA}"/>
                </a:ext>
              </a:extLst>
            </p:cNvPr>
            <p:cNvSpPr/>
            <p:nvPr/>
          </p:nvSpPr>
          <p:spPr>
            <a:xfrm>
              <a:off x="4277743" y="1159584"/>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1</a:t>
              </a:r>
              <a:endParaRPr lang="zh-TW" altLang="en-US" dirty="0">
                <a:latin typeface="Times New Roman" panose="02020603050405020304" pitchFamily="18" charset="0"/>
                <a:cs typeface="Times New Roman" panose="02020603050405020304" pitchFamily="18" charset="0"/>
              </a:endParaRPr>
            </a:p>
          </p:txBody>
        </p:sp>
        <p:sp>
          <p:nvSpPr>
            <p:cNvPr id="10" name="流程圖: 接點 9">
              <a:extLst>
                <a:ext uri="{FF2B5EF4-FFF2-40B4-BE49-F238E27FC236}">
                  <a16:creationId xmlns:a16="http://schemas.microsoft.com/office/drawing/2014/main" id="{6979C2E7-00DC-474D-9EEA-FBD0FE2C21C3}"/>
                </a:ext>
              </a:extLst>
            </p:cNvPr>
            <p:cNvSpPr/>
            <p:nvPr/>
          </p:nvSpPr>
          <p:spPr>
            <a:xfrm>
              <a:off x="4201112" y="2060084"/>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2</a:t>
              </a:r>
              <a:endParaRPr lang="zh-TW" altLang="en-US" dirty="0">
                <a:latin typeface="Times New Roman" panose="02020603050405020304" pitchFamily="18" charset="0"/>
                <a:cs typeface="Times New Roman" panose="02020603050405020304" pitchFamily="18" charset="0"/>
              </a:endParaRPr>
            </a:p>
          </p:txBody>
        </p:sp>
        <p:sp>
          <p:nvSpPr>
            <p:cNvPr id="13" name="流程圖: 接點 12">
              <a:extLst>
                <a:ext uri="{FF2B5EF4-FFF2-40B4-BE49-F238E27FC236}">
                  <a16:creationId xmlns:a16="http://schemas.microsoft.com/office/drawing/2014/main" id="{779F5A25-4804-43D6-929A-59BF0FD2C4A9}"/>
                </a:ext>
              </a:extLst>
            </p:cNvPr>
            <p:cNvSpPr/>
            <p:nvPr/>
          </p:nvSpPr>
          <p:spPr>
            <a:xfrm>
              <a:off x="5667978" y="2299799"/>
              <a:ext cx="191729" cy="23597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3</a:t>
              </a:r>
              <a:endParaRPr lang="zh-TW" altLang="en-US" dirty="0">
                <a:latin typeface="Times New Roman" panose="02020603050405020304" pitchFamily="18" charset="0"/>
                <a:cs typeface="Times New Roman" panose="02020603050405020304" pitchFamily="18" charset="0"/>
              </a:endParaRPr>
            </a:p>
          </p:txBody>
        </p:sp>
      </p:grpSp>
      <p:pic>
        <p:nvPicPr>
          <p:cNvPr id="4" name="圖片 3">
            <a:extLst>
              <a:ext uri="{FF2B5EF4-FFF2-40B4-BE49-F238E27FC236}">
                <a16:creationId xmlns:a16="http://schemas.microsoft.com/office/drawing/2014/main" id="{1E705BB0-D404-44BC-8691-4300DF1A860D}"/>
              </a:ext>
            </a:extLst>
          </p:cNvPr>
          <p:cNvPicPr>
            <a:picLocks noChangeAspect="1"/>
          </p:cNvPicPr>
          <p:nvPr/>
        </p:nvPicPr>
        <p:blipFill rotWithShape="1">
          <a:blip r:embed="rId3">
            <a:clrChange>
              <a:clrFrom>
                <a:srgbClr val="F3F3F3"/>
              </a:clrFrom>
              <a:clrTo>
                <a:srgbClr val="F3F3F3">
                  <a:alpha val="0"/>
                </a:srgbClr>
              </a:clrTo>
            </a:clrChange>
          </a:blip>
          <a:srcRect l="18877" t="38747" r="66918" b="10794"/>
          <a:stretch/>
        </p:blipFill>
        <p:spPr>
          <a:xfrm>
            <a:off x="8387222" y="2954596"/>
            <a:ext cx="2977969" cy="3374498"/>
          </a:xfrm>
          <a:prstGeom prst="rect">
            <a:avLst/>
          </a:prstGeom>
        </p:spPr>
      </p:pic>
      <p:sp>
        <p:nvSpPr>
          <p:cNvPr id="12" name="矩形 11">
            <a:extLst>
              <a:ext uri="{FF2B5EF4-FFF2-40B4-BE49-F238E27FC236}">
                <a16:creationId xmlns:a16="http://schemas.microsoft.com/office/drawing/2014/main" id="{5D6F166C-0E27-4B35-BF4C-BD43C985C4B7}"/>
              </a:ext>
            </a:extLst>
          </p:cNvPr>
          <p:cNvSpPr/>
          <p:nvPr/>
        </p:nvSpPr>
        <p:spPr>
          <a:xfrm>
            <a:off x="8903515" y="2618707"/>
            <a:ext cx="1854995" cy="400110"/>
          </a:xfrm>
          <a:prstGeom prst="rect">
            <a:avLst/>
          </a:prstGeom>
        </p:spPr>
        <p:txBody>
          <a:bodyPr wrap="none">
            <a:spAutoFit/>
          </a:bodyPr>
          <a:lstStyle/>
          <a:p>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Electron density</a:t>
            </a:r>
            <a:endParaRPr lang="zh-TW" altLang="en-US" sz="2000" dirty="0"/>
          </a:p>
        </p:txBody>
      </p:sp>
      <p:pic>
        <p:nvPicPr>
          <p:cNvPr id="21" name="圖片 20">
            <a:extLst>
              <a:ext uri="{FF2B5EF4-FFF2-40B4-BE49-F238E27FC236}">
                <a16:creationId xmlns:a16="http://schemas.microsoft.com/office/drawing/2014/main" id="{F78E066F-DB61-4398-BC17-6B234A47704E}"/>
              </a:ext>
            </a:extLst>
          </p:cNvPr>
          <p:cNvPicPr>
            <a:picLocks noChangeAspect="1"/>
          </p:cNvPicPr>
          <p:nvPr/>
        </p:nvPicPr>
        <p:blipFill rotWithShape="1">
          <a:blip r:embed="rId4">
            <a:extLst>
              <a:ext uri="{28A0092B-C50C-407E-A947-70E740481C1C}">
                <a14:useLocalDpi xmlns:a14="http://schemas.microsoft.com/office/drawing/2010/main" val="0"/>
              </a:ext>
            </a:extLst>
          </a:blip>
          <a:srcRect r="65563" b="16974"/>
          <a:stretch/>
        </p:blipFill>
        <p:spPr>
          <a:xfrm>
            <a:off x="6453699" y="2728071"/>
            <a:ext cx="2057749" cy="3750167"/>
          </a:xfrm>
          <a:prstGeom prst="rect">
            <a:avLst/>
          </a:prstGeom>
        </p:spPr>
      </p:pic>
      <p:sp>
        <p:nvSpPr>
          <p:cNvPr id="15" name="流程圖: 接點 14">
            <a:extLst>
              <a:ext uri="{FF2B5EF4-FFF2-40B4-BE49-F238E27FC236}">
                <a16:creationId xmlns:a16="http://schemas.microsoft.com/office/drawing/2014/main" id="{1B9C4E6B-8281-411D-B0F0-8D93D28FC04B}"/>
              </a:ext>
            </a:extLst>
          </p:cNvPr>
          <p:cNvSpPr/>
          <p:nvPr/>
        </p:nvSpPr>
        <p:spPr>
          <a:xfrm>
            <a:off x="6388945" y="2728071"/>
            <a:ext cx="188979" cy="22652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4</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6537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35</a:t>
            </a:fld>
            <a:endParaRPr lang="zh-TW" altLang="en-US"/>
          </a:p>
        </p:txBody>
      </p:sp>
      <p:sp>
        <p:nvSpPr>
          <p:cNvPr id="9" name="標題 1">
            <a:extLst>
              <a:ext uri="{FF2B5EF4-FFF2-40B4-BE49-F238E27FC236}">
                <a16:creationId xmlns:a16="http://schemas.microsoft.com/office/drawing/2014/main" id="{3CD72441-423F-4714-8663-267B1494CC0E}"/>
              </a:ext>
            </a:extLst>
          </p:cNvPr>
          <p:cNvSpPr txBox="1">
            <a:spLocks/>
          </p:cNvSpPr>
          <p:nvPr/>
        </p:nvSpPr>
        <p:spPr>
          <a:xfrm>
            <a:off x="151283" y="110402"/>
            <a:ext cx="4535463"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err="1">
                <a:latin typeface="Times New Roman" panose="02020603050405020304" pitchFamily="18" charset="0"/>
                <a:ea typeface="標楷體" panose="03000509000000000000" pitchFamily="65" charset="-120"/>
                <a:cs typeface="Times New Roman" panose="02020603050405020304" pitchFamily="18" charset="0"/>
              </a:rPr>
              <a:t>Hückel</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 Calculation</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C9D3045B-6B2C-47AC-8266-9219844BB34F}"/>
              </a:ext>
            </a:extLst>
          </p:cNvPr>
          <p:cNvSpPr/>
          <p:nvPr/>
        </p:nvSpPr>
        <p:spPr>
          <a:xfrm>
            <a:off x="543513" y="621217"/>
            <a:ext cx="11497203" cy="461665"/>
          </a:xfrm>
          <a:prstGeom prst="rect">
            <a:avLst/>
          </a:prstGeom>
        </p:spPr>
        <p:txBody>
          <a:bodyPr wrap="square">
            <a:spAutoFit/>
          </a:bodyPr>
          <a:lstStyle/>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Select Calculate → </a:t>
            </a:r>
            <a:r>
              <a:rPr lang="en-US" altLang="zh-TW" sz="2400" kern="100" dirty="0" err="1">
                <a:latin typeface="Times New Roman" panose="02020603050405020304" pitchFamily="18" charset="0"/>
                <a:ea typeface="標楷體" panose="03000509000000000000" pitchFamily="65" charset="-120"/>
                <a:cs typeface="Times New Roman" panose="02020603050405020304" pitchFamily="18" charset="0"/>
              </a:rPr>
              <a:t>Hückel</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sz="2400" kern="100" dirty="0" smtClean="0">
                <a:latin typeface="Times New Roman" panose="02020603050405020304" pitchFamily="18" charset="0"/>
                <a:ea typeface="標楷體" panose="03000509000000000000" pitchFamily="65" charset="-120"/>
                <a:cs typeface="Times New Roman" panose="02020603050405020304" pitchFamily="18" charset="0"/>
              </a:rPr>
              <a:t>Electrostatic</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smtClean="0">
                <a:latin typeface="Times New Roman" panose="02020603050405020304" pitchFamily="18" charset="0"/>
                <a:ea typeface="標楷體" panose="03000509000000000000" pitchFamily="65" charset="-120"/>
                <a:cs typeface="Times New Roman" panose="02020603050405020304" pitchFamily="18" charset="0"/>
              </a:rPr>
              <a:t>Potential</a:t>
            </a:r>
          </a:p>
        </p:txBody>
      </p:sp>
      <p:grpSp>
        <p:nvGrpSpPr>
          <p:cNvPr id="14" name="群組 13">
            <a:extLst>
              <a:ext uri="{FF2B5EF4-FFF2-40B4-BE49-F238E27FC236}">
                <a16:creationId xmlns:a16="http://schemas.microsoft.com/office/drawing/2014/main" id="{CC0EB179-3D43-42BA-ACEA-DB99F7095841}"/>
              </a:ext>
            </a:extLst>
          </p:cNvPr>
          <p:cNvGrpSpPr/>
          <p:nvPr/>
        </p:nvGrpSpPr>
        <p:grpSpPr>
          <a:xfrm>
            <a:off x="249625" y="1597663"/>
            <a:ext cx="6233810" cy="4668938"/>
            <a:chOff x="607521" y="1159584"/>
            <a:chExt cx="7378913" cy="5196766"/>
          </a:xfrm>
        </p:grpSpPr>
        <p:pic>
          <p:nvPicPr>
            <p:cNvPr id="6" name="圖片 5">
              <a:extLst>
                <a:ext uri="{FF2B5EF4-FFF2-40B4-BE49-F238E27FC236}">
                  <a16:creationId xmlns:a16="http://schemas.microsoft.com/office/drawing/2014/main" id="{0C3DC2E0-C7A6-475B-BFBC-7BC931277EDE}"/>
                </a:ext>
              </a:extLst>
            </p:cNvPr>
            <p:cNvPicPr>
              <a:picLocks noChangeAspect="1"/>
            </p:cNvPicPr>
            <p:nvPr/>
          </p:nvPicPr>
          <p:blipFill rotWithShape="1">
            <a:blip r:embed="rId2"/>
            <a:srcRect l="4800" t="36599" r="68950" b="6235"/>
            <a:stretch/>
          </p:blipFill>
          <p:spPr>
            <a:xfrm>
              <a:off x="607521" y="1229972"/>
              <a:ext cx="7378913" cy="5126378"/>
            </a:xfrm>
            <a:prstGeom prst="rect">
              <a:avLst/>
            </a:prstGeom>
          </p:spPr>
        </p:pic>
        <p:sp>
          <p:nvSpPr>
            <p:cNvPr id="7" name="流程圖: 接點 6">
              <a:extLst>
                <a:ext uri="{FF2B5EF4-FFF2-40B4-BE49-F238E27FC236}">
                  <a16:creationId xmlns:a16="http://schemas.microsoft.com/office/drawing/2014/main" id="{6E7A7CB1-77BB-48FC-924F-BA0405D8DEAA}"/>
                </a:ext>
              </a:extLst>
            </p:cNvPr>
            <p:cNvSpPr/>
            <p:nvPr/>
          </p:nvSpPr>
          <p:spPr>
            <a:xfrm>
              <a:off x="4277743" y="1159584"/>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1</a:t>
              </a:r>
              <a:endParaRPr lang="zh-TW" altLang="en-US" dirty="0">
                <a:latin typeface="Times New Roman" panose="02020603050405020304" pitchFamily="18" charset="0"/>
                <a:cs typeface="Times New Roman" panose="02020603050405020304" pitchFamily="18" charset="0"/>
              </a:endParaRPr>
            </a:p>
          </p:txBody>
        </p:sp>
        <p:sp>
          <p:nvSpPr>
            <p:cNvPr id="10" name="流程圖: 接點 9">
              <a:extLst>
                <a:ext uri="{FF2B5EF4-FFF2-40B4-BE49-F238E27FC236}">
                  <a16:creationId xmlns:a16="http://schemas.microsoft.com/office/drawing/2014/main" id="{6979C2E7-00DC-474D-9EEA-FBD0FE2C21C3}"/>
                </a:ext>
              </a:extLst>
            </p:cNvPr>
            <p:cNvSpPr/>
            <p:nvPr/>
          </p:nvSpPr>
          <p:spPr>
            <a:xfrm>
              <a:off x="4201112" y="2060084"/>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2</a:t>
              </a:r>
              <a:endParaRPr lang="zh-TW" altLang="en-US" dirty="0">
                <a:latin typeface="Times New Roman" panose="02020603050405020304" pitchFamily="18" charset="0"/>
                <a:cs typeface="Times New Roman" panose="02020603050405020304" pitchFamily="18" charset="0"/>
              </a:endParaRPr>
            </a:p>
          </p:txBody>
        </p:sp>
        <p:sp>
          <p:nvSpPr>
            <p:cNvPr id="13" name="流程圖: 接點 12">
              <a:extLst>
                <a:ext uri="{FF2B5EF4-FFF2-40B4-BE49-F238E27FC236}">
                  <a16:creationId xmlns:a16="http://schemas.microsoft.com/office/drawing/2014/main" id="{779F5A25-4804-43D6-929A-59BF0FD2C4A9}"/>
                </a:ext>
              </a:extLst>
            </p:cNvPr>
            <p:cNvSpPr/>
            <p:nvPr/>
          </p:nvSpPr>
          <p:spPr>
            <a:xfrm>
              <a:off x="5667978" y="2469084"/>
              <a:ext cx="191729" cy="23597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3</a:t>
              </a:r>
              <a:endParaRPr lang="zh-TW" altLang="en-US" dirty="0">
                <a:latin typeface="Times New Roman" panose="02020603050405020304" pitchFamily="18" charset="0"/>
                <a:cs typeface="Times New Roman" panose="02020603050405020304" pitchFamily="18" charset="0"/>
              </a:endParaRPr>
            </a:p>
          </p:txBody>
        </p:sp>
      </p:grpSp>
      <p:grpSp>
        <p:nvGrpSpPr>
          <p:cNvPr id="8" name="群組 7">
            <a:extLst>
              <a:ext uri="{FF2B5EF4-FFF2-40B4-BE49-F238E27FC236}">
                <a16:creationId xmlns:a16="http://schemas.microsoft.com/office/drawing/2014/main" id="{9389018B-FB04-49BA-AAD5-1DF1D00779BA}"/>
              </a:ext>
            </a:extLst>
          </p:cNvPr>
          <p:cNvGrpSpPr/>
          <p:nvPr/>
        </p:nvGrpSpPr>
        <p:grpSpPr>
          <a:xfrm>
            <a:off x="6473246" y="2906170"/>
            <a:ext cx="2228078" cy="3330613"/>
            <a:chOff x="7480350" y="2770535"/>
            <a:chExt cx="2260500" cy="3469547"/>
          </a:xfrm>
        </p:grpSpPr>
        <p:pic>
          <p:nvPicPr>
            <p:cNvPr id="16" name="圖片 15">
              <a:extLst>
                <a:ext uri="{FF2B5EF4-FFF2-40B4-BE49-F238E27FC236}">
                  <a16:creationId xmlns:a16="http://schemas.microsoft.com/office/drawing/2014/main" id="{C153DF11-6B76-4B25-9106-E4740D5288D0}"/>
                </a:ext>
              </a:extLst>
            </p:cNvPr>
            <p:cNvPicPr>
              <a:picLocks noChangeAspect="1"/>
            </p:cNvPicPr>
            <p:nvPr/>
          </p:nvPicPr>
          <p:blipFill rotWithShape="1">
            <a:blip r:embed="rId3"/>
            <a:srcRect l="5175" t="39858" r="84850" b="12148"/>
            <a:stretch/>
          </p:blipFill>
          <p:spPr>
            <a:xfrm>
              <a:off x="7480350" y="2770535"/>
              <a:ext cx="2260500" cy="3469547"/>
            </a:xfrm>
            <a:prstGeom prst="rect">
              <a:avLst/>
            </a:prstGeom>
          </p:spPr>
        </p:pic>
        <p:sp>
          <p:nvSpPr>
            <p:cNvPr id="15" name="流程圖: 接點 14">
              <a:extLst>
                <a:ext uri="{FF2B5EF4-FFF2-40B4-BE49-F238E27FC236}">
                  <a16:creationId xmlns:a16="http://schemas.microsoft.com/office/drawing/2014/main" id="{1B9C4E6B-8281-411D-B0F0-8D93D28FC04B}"/>
                </a:ext>
              </a:extLst>
            </p:cNvPr>
            <p:cNvSpPr/>
            <p:nvPr/>
          </p:nvSpPr>
          <p:spPr>
            <a:xfrm>
              <a:off x="7883455" y="3847228"/>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4</a:t>
              </a:r>
              <a:endParaRPr lang="zh-TW" altLang="en-US" dirty="0">
                <a:latin typeface="Times New Roman" panose="02020603050405020304" pitchFamily="18" charset="0"/>
                <a:cs typeface="Times New Roman" panose="02020603050405020304" pitchFamily="18" charset="0"/>
              </a:endParaRPr>
            </a:p>
          </p:txBody>
        </p:sp>
      </p:grpSp>
      <p:pic>
        <p:nvPicPr>
          <p:cNvPr id="11" name="圖片 10">
            <a:extLst>
              <a:ext uri="{FF2B5EF4-FFF2-40B4-BE49-F238E27FC236}">
                <a16:creationId xmlns:a16="http://schemas.microsoft.com/office/drawing/2014/main" id="{53050F02-F165-477A-8A78-C7FAF330AD3C}"/>
              </a:ext>
            </a:extLst>
          </p:cNvPr>
          <p:cNvPicPr>
            <a:picLocks noChangeAspect="1"/>
          </p:cNvPicPr>
          <p:nvPr/>
        </p:nvPicPr>
        <p:blipFill rotWithShape="1">
          <a:blip r:embed="rId4">
            <a:clrChange>
              <a:clrFrom>
                <a:srgbClr val="F3F3F3"/>
              </a:clrFrom>
              <a:clrTo>
                <a:srgbClr val="F3F3F3">
                  <a:alpha val="0"/>
                </a:srgbClr>
              </a:clrTo>
            </a:clrChange>
          </a:blip>
          <a:srcRect l="19129" t="38588" r="67294" b="12951"/>
          <a:stretch/>
        </p:blipFill>
        <p:spPr>
          <a:xfrm>
            <a:off x="8932332" y="2936548"/>
            <a:ext cx="2800756" cy="3189162"/>
          </a:xfrm>
          <a:prstGeom prst="rect">
            <a:avLst/>
          </a:prstGeom>
        </p:spPr>
      </p:pic>
      <p:sp>
        <p:nvSpPr>
          <p:cNvPr id="19" name="矩形 18">
            <a:extLst>
              <a:ext uri="{FF2B5EF4-FFF2-40B4-BE49-F238E27FC236}">
                <a16:creationId xmlns:a16="http://schemas.microsoft.com/office/drawing/2014/main" id="{7C2ADD5A-3CE6-46A3-9199-926C99B540F8}"/>
              </a:ext>
            </a:extLst>
          </p:cNvPr>
          <p:cNvSpPr/>
          <p:nvPr/>
        </p:nvSpPr>
        <p:spPr>
          <a:xfrm>
            <a:off x="9197344" y="2634020"/>
            <a:ext cx="2420856" cy="400110"/>
          </a:xfrm>
          <a:prstGeom prst="rect">
            <a:avLst/>
          </a:prstGeom>
        </p:spPr>
        <p:txBody>
          <a:bodyPr wrap="none">
            <a:spAutoFit/>
          </a:bodyPr>
          <a:lstStyle/>
          <a:p>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Electrostatic potential</a:t>
            </a:r>
            <a:endParaRPr lang="zh-TW" altLang="en-US" sz="2000" dirty="0"/>
          </a:p>
        </p:txBody>
      </p:sp>
    </p:spTree>
    <p:extLst>
      <p:ext uri="{BB962C8B-B14F-4D97-AF65-F5344CB8AC3E}">
        <p14:creationId xmlns:p14="http://schemas.microsoft.com/office/powerpoint/2010/main" val="2823352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629E54-470F-43E5-8991-656ECBA2B001}"/>
              </a:ext>
            </a:extLst>
          </p:cNvPr>
          <p:cNvSpPr>
            <a:spLocks noGrp="1"/>
          </p:cNvSpPr>
          <p:nvPr>
            <p:ph type="ctrTitle"/>
          </p:nvPr>
        </p:nvSpPr>
        <p:spPr>
          <a:xfrm>
            <a:off x="490654" y="1237785"/>
            <a:ext cx="10274328" cy="2299887"/>
          </a:xfrm>
        </p:spPr>
        <p:txBody>
          <a:bodyPr>
            <a:normAutofit/>
          </a:bodyPr>
          <a:lstStyle/>
          <a:p>
            <a:pPr algn="ctr"/>
            <a:r>
              <a:rPr lang="af-ZA" altLang="zh-TW" sz="6600" b="1" kern="100" dirty="0">
                <a:latin typeface="Times New Roman" panose="02020603050405020304" pitchFamily="18" charset="0"/>
                <a:ea typeface="標楷體" panose="03000509000000000000" pitchFamily="65" charset="-120"/>
                <a:cs typeface="Times New Roman" panose="02020603050405020304" pitchFamily="18" charset="0"/>
              </a:rPr>
              <a:t>Quantum chemical calculations</a:t>
            </a:r>
            <a:endParaRPr lang="zh-TW" altLang="en-US" sz="66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副標題 2">
            <a:extLst>
              <a:ext uri="{FF2B5EF4-FFF2-40B4-BE49-F238E27FC236}">
                <a16:creationId xmlns:a16="http://schemas.microsoft.com/office/drawing/2014/main" id="{6FCE8EF8-E308-4613-A783-FCD17E7E2CD3}"/>
              </a:ext>
            </a:extLst>
          </p:cNvPr>
          <p:cNvSpPr>
            <a:spLocks noGrp="1"/>
          </p:cNvSpPr>
          <p:nvPr>
            <p:ph type="subTitle" idx="1"/>
          </p:nvPr>
        </p:nvSpPr>
        <p:spPr>
          <a:xfrm>
            <a:off x="1524000" y="3602038"/>
            <a:ext cx="9144000" cy="1482918"/>
          </a:xfrm>
        </p:spPr>
        <p:txBody>
          <a:bodyPr>
            <a:normAutofit/>
          </a:bodyPr>
          <a:lstStyle/>
          <a:p>
            <a:pPr algn="ctr"/>
            <a:r>
              <a:rPr lang="en-US" altLang="zh-TW" sz="3200" dirty="0">
                <a:latin typeface="標楷體" panose="03000509000000000000" pitchFamily="65" charset="-120"/>
                <a:ea typeface="標楷體" panose="03000509000000000000" pitchFamily="65" charset="-120"/>
              </a:rPr>
              <a:t>Advanced - Introduction to Computational Methods in Quantum Chemistry</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49906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37</a:t>
            </a:fld>
            <a:endParaRPr lang="zh-TW" altLang="en-US"/>
          </a:p>
        </p:txBody>
      </p:sp>
      <p:sp>
        <p:nvSpPr>
          <p:cNvPr id="10" name="標題 1">
            <a:extLst>
              <a:ext uri="{FF2B5EF4-FFF2-40B4-BE49-F238E27FC236}">
                <a16:creationId xmlns:a16="http://schemas.microsoft.com/office/drawing/2014/main" id="{CFC71AD8-782B-4D96-8CE0-8EB323CE8C81}"/>
              </a:ext>
            </a:extLst>
          </p:cNvPr>
          <p:cNvSpPr txBox="1">
            <a:spLocks/>
          </p:cNvSpPr>
          <p:nvPr/>
        </p:nvSpPr>
        <p:spPr>
          <a:xfrm>
            <a:off x="2030314" y="698333"/>
            <a:ext cx="7483556"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kern="100" dirty="0">
                <a:latin typeface="Times New Roman" panose="02020603050405020304" pitchFamily="18" charset="0"/>
                <a:ea typeface="標楷體" panose="03000509000000000000" pitchFamily="65" charset="-120"/>
                <a:cs typeface="Times New Roman" panose="02020603050405020304" pitchFamily="18" charset="0"/>
              </a:rPr>
              <a:t>Molecular Orbital </a:t>
            </a:r>
            <a:r>
              <a:rPr lang="en-US" altLang="zh-TW" sz="3200" b="1" kern="100" dirty="0" err="1">
                <a:latin typeface="Times New Roman" panose="02020603050405020304" pitchFamily="18" charset="0"/>
                <a:ea typeface="標楷體" panose="03000509000000000000" pitchFamily="65" charset="-120"/>
                <a:cs typeface="Times New Roman" panose="02020603050405020304" pitchFamily="18" charset="0"/>
              </a:rPr>
              <a:t>PACkage</a:t>
            </a:r>
            <a:r>
              <a:rPr lang="en-US" altLang="zh-TW" sz="3200" b="1" kern="100" dirty="0">
                <a:latin typeface="Times New Roman" panose="02020603050405020304" pitchFamily="18" charset="0"/>
                <a:ea typeface="標楷體" panose="03000509000000000000" pitchFamily="65" charset="-120"/>
                <a:cs typeface="Times New Roman" panose="02020603050405020304" pitchFamily="18" charset="0"/>
              </a:rPr>
              <a:t> (MOPAC)</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a:extLst>
              <a:ext uri="{FF2B5EF4-FFF2-40B4-BE49-F238E27FC236}">
                <a16:creationId xmlns:a16="http://schemas.microsoft.com/office/drawing/2014/main" id="{5FADFE48-6126-4B60-9623-F2DA9CDE613B}"/>
              </a:ext>
            </a:extLst>
          </p:cNvPr>
          <p:cNvSpPr/>
          <p:nvPr/>
        </p:nvSpPr>
        <p:spPr>
          <a:xfrm>
            <a:off x="688367" y="6489973"/>
            <a:ext cx="7027524" cy="338554"/>
          </a:xfrm>
          <a:prstGeom prst="rect">
            <a:avLst/>
          </a:prstGeom>
        </p:spPr>
        <p:txBody>
          <a:bodyPr wrap="square">
            <a:spAutoFit/>
          </a:bodyPr>
          <a:lstStyle/>
          <a:p>
            <a:r>
              <a:rPr lang="af-ZA" altLang="zh-TW" sz="1600" dirty="0">
                <a:latin typeface="標楷體" panose="03000509000000000000" pitchFamily="65" charset="-120"/>
                <a:ea typeface="標楷體" panose="03000509000000000000" pitchFamily="65" charset="-120"/>
              </a:rPr>
              <a:t>References</a:t>
            </a:r>
            <a:r>
              <a:rPr lang="en-US" altLang="zh-TW" sz="1600" dirty="0"/>
              <a:t>:</a:t>
            </a:r>
            <a:r>
              <a:rPr lang="zh-TW" altLang="en-US" sz="1600" dirty="0">
                <a:latin typeface="Times New Roman" panose="02020603050405020304" pitchFamily="18" charset="0"/>
                <a:cs typeface="Times New Roman" panose="02020603050405020304" pitchFamily="18" charset="0"/>
                <a:hlinkClick r:id="rId3"/>
              </a:rPr>
              <a:t>https://en.wikipedia.org/wiki/MOPAC</a:t>
            </a:r>
            <a:endParaRPr lang="zh-TW" altLang="en-US" sz="1600"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F7DB602F-509A-439D-AC55-C3184B2B6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712" y="183689"/>
            <a:ext cx="1500718" cy="1500718"/>
          </a:xfrm>
          <a:prstGeom prst="rect">
            <a:avLst/>
          </a:prstGeom>
        </p:spPr>
      </p:pic>
      <p:sp>
        <p:nvSpPr>
          <p:cNvPr id="5" name="文字方塊 4">
            <a:extLst>
              <a:ext uri="{FF2B5EF4-FFF2-40B4-BE49-F238E27FC236}">
                <a16:creationId xmlns:a16="http://schemas.microsoft.com/office/drawing/2014/main" id="{A1675E5F-8ABB-45E3-8A10-E1A4A0DD85C9}"/>
              </a:ext>
            </a:extLst>
          </p:cNvPr>
          <p:cNvSpPr txBox="1"/>
          <p:nvPr/>
        </p:nvSpPr>
        <p:spPr>
          <a:xfrm>
            <a:off x="688367" y="2009698"/>
            <a:ext cx="11065269" cy="4154984"/>
          </a:xfrm>
          <a:prstGeom prst="rect">
            <a:avLst/>
          </a:prstGeom>
          <a:noFill/>
        </p:spPr>
        <p:txBody>
          <a:bodyPr wrap="square" rtlCol="0">
            <a:spAutoFit/>
          </a:bodyPr>
          <a:lstStyle/>
          <a:p>
            <a:pPr marL="457200" indent="-457200">
              <a:buFont typeface="+mj-lt"/>
              <a:buAutoNum type="arabicPeriod"/>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MOPAC is a free software with a semi-empirical approach, which can be used directly in </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WebMO</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Commonly used theoretical methods include: AM1, PM3, </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etc</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mj-lt"/>
              <a:buAutoNum type="arabicPeriod"/>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mj-lt"/>
              <a:buAutoNum type="arabicPeriod" startAt="2"/>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The semi-empirical method, which is fast to calculate, can calculate structural optimization, vibration frequency analysis, and contains a wave function to generate atomic charge and electron density distributions. In order to obtain more accurate values than the experimental values, further quantum chemistry methods are needed in the textbooks of physical and chemical experiments.</a:t>
            </a:r>
          </a:p>
          <a:p>
            <a:pPr marL="457200" indent="-457200">
              <a:buFont typeface="+mj-lt"/>
              <a:buAutoNum type="arabicPeriod" startAt="2"/>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mj-lt"/>
              <a:buAutoNum type="arabicPeriod" startAt="3"/>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It does not take into account electron-related effects, cannot change the substrate function and theoretical methods, and has low accuracy</a:t>
            </a:r>
          </a:p>
        </p:txBody>
      </p:sp>
      <p:sp>
        <p:nvSpPr>
          <p:cNvPr id="13" name="矩形 12">
            <a:extLst>
              <a:ext uri="{FF2B5EF4-FFF2-40B4-BE49-F238E27FC236}">
                <a16:creationId xmlns:a16="http://schemas.microsoft.com/office/drawing/2014/main" id="{CE20FEB7-A39D-40D6-BEE9-91E4C9A44F76}"/>
              </a:ext>
            </a:extLst>
          </p:cNvPr>
          <p:cNvSpPr/>
          <p:nvPr/>
        </p:nvSpPr>
        <p:spPr>
          <a:xfrm>
            <a:off x="351428" y="4396445"/>
            <a:ext cx="184731" cy="646331"/>
          </a:xfrm>
          <a:prstGeom prst="rect">
            <a:avLst/>
          </a:prstGeom>
        </p:spPr>
        <p:txBody>
          <a:bodyPr wrap="none">
            <a:spAutoFit/>
          </a:bodyPr>
          <a:lstStyle/>
          <a:p>
            <a:endParaRPr lang="zh-TW" altLang="en-US" sz="3600" dirty="0"/>
          </a:p>
        </p:txBody>
      </p:sp>
    </p:spTree>
    <p:extLst>
      <p:ext uri="{BB962C8B-B14F-4D97-AF65-F5344CB8AC3E}">
        <p14:creationId xmlns:p14="http://schemas.microsoft.com/office/powerpoint/2010/main" val="3019294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736DB9-DD49-3597-7BF1-70A83983674E}"/>
              </a:ext>
            </a:extLst>
          </p:cNvPr>
          <p:cNvSpPr txBox="1">
            <a:spLocks/>
          </p:cNvSpPr>
          <p:nvPr/>
        </p:nvSpPr>
        <p:spPr>
          <a:xfrm>
            <a:off x="151282" y="654627"/>
            <a:ext cx="9782427" cy="16878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dirty="0">
                <a:ea typeface="標楷體" panose="03000509000000000000" pitchFamily="65" charset="-120"/>
                <a:cs typeface="Times New Roman" panose="02020603050405020304" pitchFamily="18" charset="0"/>
              </a:rPr>
              <a:t>The MMFF method used above does not consider the effects of electrons, and the methods of quantum chemistry are used to account for electron-related effects.</a:t>
            </a:r>
          </a:p>
          <a:p>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Mopac</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Engine		Theory</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PM3</a:t>
            </a:r>
          </a:p>
        </p:txBody>
      </p:sp>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38</a:t>
            </a:fld>
            <a:endParaRPr lang="zh-TW" altLang="en-US"/>
          </a:p>
        </p:txBody>
      </p:sp>
      <p:pic>
        <p:nvPicPr>
          <p:cNvPr id="8" name="圖片 7">
            <a:extLst>
              <a:ext uri="{FF2B5EF4-FFF2-40B4-BE49-F238E27FC236}">
                <a16:creationId xmlns:a16="http://schemas.microsoft.com/office/drawing/2014/main" id="{00089D50-FB0B-2F19-63E6-BA4B884CE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002" y="2609241"/>
            <a:ext cx="4840186" cy="2825372"/>
          </a:xfrm>
          <a:prstGeom prst="rect">
            <a:avLst/>
          </a:prstGeom>
        </p:spPr>
      </p:pic>
      <p:pic>
        <p:nvPicPr>
          <p:cNvPr id="11" name="圖片 10">
            <a:extLst>
              <a:ext uri="{FF2B5EF4-FFF2-40B4-BE49-F238E27FC236}">
                <a16:creationId xmlns:a16="http://schemas.microsoft.com/office/drawing/2014/main" id="{8265EA73-66C5-46FF-93AB-61EE2C3F4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760" y="2092854"/>
            <a:ext cx="4840186" cy="3598101"/>
          </a:xfrm>
          <a:prstGeom prst="rect">
            <a:avLst/>
          </a:prstGeom>
        </p:spPr>
      </p:pic>
      <p:sp>
        <p:nvSpPr>
          <p:cNvPr id="10" name="標題 1">
            <a:extLst>
              <a:ext uri="{FF2B5EF4-FFF2-40B4-BE49-F238E27FC236}">
                <a16:creationId xmlns:a16="http://schemas.microsoft.com/office/drawing/2014/main" id="{CFC71AD8-782B-4D96-8CE0-8EB323CE8C81}"/>
              </a:ext>
            </a:extLst>
          </p:cNvPr>
          <p:cNvSpPr txBox="1">
            <a:spLocks/>
          </p:cNvSpPr>
          <p:nvPr/>
        </p:nvSpPr>
        <p:spPr>
          <a:xfrm>
            <a:off x="151283" y="186322"/>
            <a:ext cx="6363817"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f-ZA" altLang="zh-TW" sz="3200" b="1" dirty="0">
                <a:latin typeface="Times New Roman" panose="02020603050405020304" pitchFamily="18" charset="0"/>
                <a:ea typeface="標楷體" panose="03000509000000000000" pitchFamily="65" charset="-120"/>
                <a:cs typeface="Times New Roman" panose="02020603050405020304" pitchFamily="18" charset="0"/>
              </a:rPr>
              <a:t>Quantum chemical calculations</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 </a:t>
            </a:r>
          </a:p>
        </p:txBody>
      </p:sp>
    </p:spTree>
    <p:extLst>
      <p:ext uri="{BB962C8B-B14F-4D97-AF65-F5344CB8AC3E}">
        <p14:creationId xmlns:p14="http://schemas.microsoft.com/office/powerpoint/2010/main" val="338357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629E54-470F-43E5-8991-656ECBA2B001}"/>
              </a:ext>
            </a:extLst>
          </p:cNvPr>
          <p:cNvSpPr>
            <a:spLocks noGrp="1"/>
          </p:cNvSpPr>
          <p:nvPr>
            <p:ph type="ctrTitle"/>
          </p:nvPr>
        </p:nvSpPr>
        <p:spPr>
          <a:xfrm>
            <a:off x="936702" y="1338145"/>
            <a:ext cx="8798313" cy="2542479"/>
          </a:xfrm>
        </p:spPr>
        <p:txBody>
          <a:bodyPr>
            <a:normAutofit/>
          </a:bodyPr>
          <a:lstStyle/>
          <a:p>
            <a:pPr algn="ctr"/>
            <a:r>
              <a:rPr lang="af-ZA" altLang="zh-TW" sz="6600" b="1" kern="100" dirty="0">
                <a:latin typeface="Times New Roman" panose="02020603050405020304" pitchFamily="18" charset="0"/>
                <a:ea typeface="標楷體" panose="03000509000000000000" pitchFamily="65" charset="-120"/>
                <a:cs typeface="Times New Roman" panose="02020603050405020304" pitchFamily="18" charset="0"/>
              </a:rPr>
              <a:t>Single-point calculation of energy</a:t>
            </a:r>
            <a:r>
              <a:rPr lang="en-US" altLang="zh-TW" sz="6600" b="1" kern="100" dirty="0">
                <a:latin typeface="Times New Roman" panose="02020603050405020304" pitchFamily="18" charset="0"/>
                <a:ea typeface="標楷體" panose="03000509000000000000" pitchFamily="65" charset="-120"/>
                <a:cs typeface="Times New Roman" panose="02020603050405020304" pitchFamily="18" charset="0"/>
              </a:rPr>
              <a:t>(SP)</a:t>
            </a:r>
            <a:endParaRPr lang="zh-TW" altLang="en-US" sz="66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789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91A9F020-40C7-4E1D-844A-F9DE24A24D5A}"/>
              </a:ext>
            </a:extLst>
          </p:cNvPr>
          <p:cNvSpPr>
            <a:spLocks noGrp="1"/>
          </p:cNvSpPr>
          <p:nvPr>
            <p:ph type="sldNum" sz="quarter" idx="12"/>
          </p:nvPr>
        </p:nvSpPr>
        <p:spPr/>
        <p:txBody>
          <a:bodyPr/>
          <a:lstStyle/>
          <a:p>
            <a:pPr defTabSz="685800"/>
            <a:fld id="{2AA957AF-53C0-420B-9C2D-77DB1416566C}" type="slidenum">
              <a:rPr lang="en-US">
                <a:solidFill>
                  <a:srgbClr val="D4D2D0">
                    <a:shade val="50000"/>
                  </a:srgbClr>
                </a:solidFill>
                <a:latin typeface="Arial"/>
              </a:rPr>
              <a:pPr defTabSz="685800"/>
              <a:t>4</a:t>
            </a:fld>
            <a:endParaRPr lang="en-US">
              <a:solidFill>
                <a:srgbClr val="D4D2D0">
                  <a:shade val="50000"/>
                </a:srgbClr>
              </a:solidFill>
              <a:latin typeface="Arial"/>
            </a:endParaRPr>
          </a:p>
        </p:txBody>
      </p:sp>
      <p:sp>
        <p:nvSpPr>
          <p:cNvPr id="5" name="文字方塊 4">
            <a:extLst>
              <a:ext uri="{FF2B5EF4-FFF2-40B4-BE49-F238E27FC236}">
                <a16:creationId xmlns:a16="http://schemas.microsoft.com/office/drawing/2014/main" id="{6EA80147-8BDF-49C1-B171-B84914662328}"/>
              </a:ext>
            </a:extLst>
          </p:cNvPr>
          <p:cNvSpPr txBox="1"/>
          <p:nvPr/>
        </p:nvSpPr>
        <p:spPr>
          <a:xfrm>
            <a:off x="1477657" y="656390"/>
            <a:ext cx="7965001" cy="646331"/>
          </a:xfrm>
          <a:prstGeom prst="rect">
            <a:avLst/>
          </a:prstGeom>
          <a:noFill/>
        </p:spPr>
        <p:txBody>
          <a:bodyPr wrap="none" rtlCol="0">
            <a:spAutoFit/>
          </a:bodyPr>
          <a:lstStyle/>
          <a:p>
            <a:pPr defTabSz="685800"/>
            <a:r>
              <a:rPr lang="en-US" altLang="zh-TW" sz="36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Molecular </a:t>
            </a:r>
            <a:r>
              <a:rPr lang="en-US" altLang="zh-TW" sz="36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Modeling needs a force </a:t>
            </a:r>
            <a:r>
              <a:rPr lang="en-US" altLang="zh-TW" sz="36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field </a:t>
            </a:r>
            <a:endParaRPr lang="zh-TW" altLang="en-US" sz="36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6" name="圖片 5">
            <a:extLst>
              <a:ext uri="{FF2B5EF4-FFF2-40B4-BE49-F238E27FC236}">
                <a16:creationId xmlns:a16="http://schemas.microsoft.com/office/drawing/2014/main" id="{51D0DDC8-B4E3-4632-AD04-E081AF0DD2D9}"/>
              </a:ext>
            </a:extLst>
          </p:cNvPr>
          <p:cNvPicPr>
            <a:picLocks noChangeAspect="1"/>
          </p:cNvPicPr>
          <p:nvPr/>
        </p:nvPicPr>
        <p:blipFill>
          <a:blip r:embed="rId2"/>
          <a:stretch>
            <a:fillRect/>
          </a:stretch>
        </p:blipFill>
        <p:spPr>
          <a:xfrm>
            <a:off x="1213148" y="1993384"/>
            <a:ext cx="4247010" cy="4190246"/>
          </a:xfrm>
          <a:prstGeom prst="rect">
            <a:avLst/>
          </a:prstGeom>
        </p:spPr>
      </p:pic>
      <p:pic>
        <p:nvPicPr>
          <p:cNvPr id="7" name="圖片 6">
            <a:extLst>
              <a:ext uri="{FF2B5EF4-FFF2-40B4-BE49-F238E27FC236}">
                <a16:creationId xmlns:a16="http://schemas.microsoft.com/office/drawing/2014/main" id="{2E20CEF2-1581-462A-A4D8-6DCA39315603}"/>
              </a:ext>
            </a:extLst>
          </p:cNvPr>
          <p:cNvPicPr>
            <a:picLocks noChangeAspect="1"/>
          </p:cNvPicPr>
          <p:nvPr/>
        </p:nvPicPr>
        <p:blipFill>
          <a:blip r:embed="rId3"/>
          <a:stretch>
            <a:fillRect/>
          </a:stretch>
        </p:blipFill>
        <p:spPr>
          <a:xfrm>
            <a:off x="5729066" y="1993384"/>
            <a:ext cx="4809394" cy="3672629"/>
          </a:xfrm>
          <a:prstGeom prst="rect">
            <a:avLst/>
          </a:prstGeom>
        </p:spPr>
      </p:pic>
    </p:spTree>
    <p:extLst>
      <p:ext uri="{BB962C8B-B14F-4D97-AF65-F5344CB8AC3E}">
        <p14:creationId xmlns:p14="http://schemas.microsoft.com/office/powerpoint/2010/main" val="3246680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40</a:t>
            </a:fld>
            <a:endParaRPr lang="zh-TW" altLang="en-US"/>
          </a:p>
        </p:txBody>
      </p:sp>
      <p:sp>
        <p:nvSpPr>
          <p:cNvPr id="10" name="標題 1">
            <a:extLst>
              <a:ext uri="{FF2B5EF4-FFF2-40B4-BE49-F238E27FC236}">
                <a16:creationId xmlns:a16="http://schemas.microsoft.com/office/drawing/2014/main" id="{CFC71AD8-782B-4D96-8CE0-8EB323CE8C81}"/>
              </a:ext>
            </a:extLst>
          </p:cNvPr>
          <p:cNvSpPr txBox="1">
            <a:spLocks/>
          </p:cNvSpPr>
          <p:nvPr/>
        </p:nvSpPr>
        <p:spPr>
          <a:xfrm>
            <a:off x="151283" y="186322"/>
            <a:ext cx="5216245"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f-ZA" altLang="zh-TW" sz="3200" b="1" kern="100" dirty="0">
                <a:latin typeface="Times New Roman" panose="02020603050405020304" pitchFamily="18" charset="0"/>
                <a:ea typeface="標楷體" panose="03000509000000000000" pitchFamily="65" charset="-120"/>
                <a:cs typeface="Times New Roman" panose="02020603050405020304" pitchFamily="18" charset="0"/>
              </a:rPr>
              <a:t>Single-point calculation of energy </a:t>
            </a:r>
            <a:r>
              <a:rPr lang="en-US" altLang="zh-TW" sz="3200" b="1" kern="100" dirty="0">
                <a:latin typeface="Times New Roman" panose="02020603050405020304" pitchFamily="18" charset="0"/>
                <a:ea typeface="標楷體" panose="03000509000000000000" pitchFamily="65" charset="-120"/>
                <a:cs typeface="Times New Roman" panose="02020603050405020304" pitchFamily="18" charset="0"/>
              </a:rPr>
              <a:t>(SP)</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標題 1">
            <a:extLst>
              <a:ext uri="{FF2B5EF4-FFF2-40B4-BE49-F238E27FC236}">
                <a16:creationId xmlns:a16="http://schemas.microsoft.com/office/drawing/2014/main" id="{EE434D9F-3791-482C-AED9-D9E346495D7A}"/>
              </a:ext>
            </a:extLst>
          </p:cNvPr>
          <p:cNvSpPr txBox="1">
            <a:spLocks/>
          </p:cNvSpPr>
          <p:nvPr/>
        </p:nvSpPr>
        <p:spPr>
          <a:xfrm>
            <a:off x="151283" y="2166129"/>
            <a:ext cx="8800693" cy="6559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Calculate the electron affinity of fluorine atoms</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F + e</a:t>
            </a:r>
            <a:r>
              <a:rPr lang="en-US" altLang="zh-TW" sz="2400" baseline="30000" dirty="0">
                <a:latin typeface="Symbol" panose="05050102010706020507" pitchFamily="18" charset="2"/>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F</a:t>
            </a:r>
            <a:r>
              <a:rPr lang="en-US" altLang="zh-TW" sz="2400" baseline="30000" dirty="0">
                <a:latin typeface="Symbol" panose="05050102010706020507" pitchFamily="18" charset="2"/>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expt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78.4 kcal/mol)</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標題 1">
            <a:extLst>
              <a:ext uri="{FF2B5EF4-FFF2-40B4-BE49-F238E27FC236}">
                <a16:creationId xmlns:a16="http://schemas.microsoft.com/office/drawing/2014/main" id="{92BD1CC6-B4A9-4324-BF78-98407A29BC1E}"/>
              </a:ext>
            </a:extLst>
          </p:cNvPr>
          <p:cNvSpPr txBox="1">
            <a:spLocks/>
          </p:cNvSpPr>
          <p:nvPr/>
        </p:nvSpPr>
        <p:spPr>
          <a:xfrm>
            <a:off x="151283" y="1127112"/>
            <a:ext cx="8800693" cy="6559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f-ZA" altLang="zh-TW" sz="2400" dirty="0">
                <a:ea typeface="標楷體" panose="03000509000000000000" pitchFamily="65" charset="-120"/>
                <a:cs typeface="Times New Roman" panose="02020603050405020304" pitchFamily="18" charset="0"/>
              </a:rPr>
              <a:t>Use</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Mopac</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Engine</a:t>
            </a: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Theory</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PM3</a:t>
            </a:r>
          </a:p>
        </p:txBody>
      </p:sp>
      <p:sp>
        <p:nvSpPr>
          <p:cNvPr id="15" name="標題 1">
            <a:extLst>
              <a:ext uri="{FF2B5EF4-FFF2-40B4-BE49-F238E27FC236}">
                <a16:creationId xmlns:a16="http://schemas.microsoft.com/office/drawing/2014/main" id="{5578135B-A20D-4374-AD6E-CFD7D7F811F7}"/>
              </a:ext>
            </a:extLst>
          </p:cNvPr>
          <p:cNvSpPr txBox="1">
            <a:spLocks/>
          </p:cNvSpPr>
          <p:nvPr/>
        </p:nvSpPr>
        <p:spPr>
          <a:xfrm>
            <a:off x="151282" y="4116506"/>
            <a:ext cx="8800693" cy="6559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af-ZA" altLang="zh-TW" sz="2400" dirty="0">
                <a:latin typeface="Times New Roman" panose="02020603050405020304" pitchFamily="18" charset="0"/>
                <a:ea typeface="標楷體" panose="03000509000000000000" pitchFamily="65" charset="-120"/>
                <a:cs typeface="Times New Roman" panose="02020603050405020304" pitchFamily="18" charset="0"/>
              </a:rPr>
              <a:t>Reaction</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N</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3H</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2NH</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aseline="-25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expt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-22.1 kcal/mol)</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8062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629E54-470F-43E5-8991-656ECBA2B001}"/>
              </a:ext>
            </a:extLst>
          </p:cNvPr>
          <p:cNvSpPr>
            <a:spLocks noGrp="1"/>
          </p:cNvSpPr>
          <p:nvPr>
            <p:ph type="ctrTitle"/>
          </p:nvPr>
        </p:nvSpPr>
        <p:spPr>
          <a:xfrm>
            <a:off x="814039" y="1282391"/>
            <a:ext cx="9950943" cy="2255282"/>
          </a:xfrm>
        </p:spPr>
        <p:txBody>
          <a:bodyPr>
            <a:normAutofit/>
          </a:bodyPr>
          <a:lstStyle/>
          <a:p>
            <a:pPr algn="ctr"/>
            <a:r>
              <a:rPr lang="af-ZA" altLang="zh-TW" sz="6600" b="1" kern="100" dirty="0">
                <a:latin typeface="Times New Roman" panose="02020603050405020304" pitchFamily="18" charset="0"/>
                <a:ea typeface="標楷體" panose="03000509000000000000" pitchFamily="65" charset="-120"/>
                <a:cs typeface="Times New Roman" panose="02020603050405020304" pitchFamily="18" charset="0"/>
              </a:rPr>
              <a:t>Structural Optimization Calculations </a:t>
            </a:r>
            <a:r>
              <a:rPr lang="en-US" altLang="zh-TW" sz="6600" b="1" kern="100" dirty="0">
                <a:latin typeface="Times New Roman" panose="02020603050405020304" pitchFamily="18" charset="0"/>
                <a:ea typeface="標楷體" panose="03000509000000000000" pitchFamily="65" charset="-120"/>
                <a:cs typeface="Times New Roman" panose="02020603050405020304" pitchFamily="18" charset="0"/>
              </a:rPr>
              <a:t>(OPT)</a:t>
            </a:r>
            <a:endParaRPr lang="zh-TW" altLang="en-US" sz="66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02850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736DB9-DD49-3597-7BF1-70A83983674E}"/>
              </a:ext>
            </a:extLst>
          </p:cNvPr>
          <p:cNvSpPr txBox="1">
            <a:spLocks/>
          </p:cNvSpPr>
          <p:nvPr/>
        </p:nvSpPr>
        <p:spPr>
          <a:xfrm>
            <a:off x="233380" y="1026758"/>
            <a:ext cx="7365085" cy="1442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Use</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Mopac</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Engine</a:t>
            </a:r>
          </a:p>
          <a:p>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Calculate the bond lengths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(Theory</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PM3)</a:t>
            </a: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CH</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Cl</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6</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H</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HCHO</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CH</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COOH</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CH</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ON</a:t>
            </a:r>
          </a:p>
        </p:txBody>
      </p:sp>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42</a:t>
            </a:fld>
            <a:endParaRPr lang="zh-TW" altLang="en-US"/>
          </a:p>
        </p:txBody>
      </p:sp>
      <p:pic>
        <p:nvPicPr>
          <p:cNvPr id="7" name="圖片 6">
            <a:extLst>
              <a:ext uri="{FF2B5EF4-FFF2-40B4-BE49-F238E27FC236}">
                <a16:creationId xmlns:a16="http://schemas.microsoft.com/office/drawing/2014/main" id="{CF31E92B-8382-4F5D-BA9E-75F0059A6D5F}"/>
              </a:ext>
            </a:extLst>
          </p:cNvPr>
          <p:cNvPicPr>
            <a:picLocks noChangeAspect="1"/>
          </p:cNvPicPr>
          <p:nvPr/>
        </p:nvPicPr>
        <p:blipFill>
          <a:blip r:embed="rId3">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233380" y="3400355"/>
            <a:ext cx="1724783" cy="2288965"/>
          </a:xfrm>
          <a:prstGeom prst="rect">
            <a:avLst/>
          </a:prstGeom>
        </p:spPr>
      </p:pic>
      <p:sp>
        <p:nvSpPr>
          <p:cNvPr id="10" name="標題 1">
            <a:extLst>
              <a:ext uri="{FF2B5EF4-FFF2-40B4-BE49-F238E27FC236}">
                <a16:creationId xmlns:a16="http://schemas.microsoft.com/office/drawing/2014/main" id="{CFC71AD8-782B-4D96-8CE0-8EB323CE8C81}"/>
              </a:ext>
            </a:extLst>
          </p:cNvPr>
          <p:cNvSpPr txBox="1">
            <a:spLocks/>
          </p:cNvSpPr>
          <p:nvPr/>
        </p:nvSpPr>
        <p:spPr>
          <a:xfrm>
            <a:off x="151283" y="186322"/>
            <a:ext cx="8680483"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f-ZA" altLang="zh-TW" sz="3200" b="1" dirty="0">
                <a:latin typeface="Times New Roman" panose="02020603050405020304" pitchFamily="18" charset="0"/>
                <a:ea typeface="標楷體" panose="03000509000000000000" pitchFamily="65" charset="-120"/>
                <a:cs typeface="Times New Roman" panose="02020603050405020304" pitchFamily="18" charset="0"/>
              </a:rPr>
              <a:t>Structural Optimization Calculations </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(OPT)</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a:extLst>
              <a:ext uri="{FF2B5EF4-FFF2-40B4-BE49-F238E27FC236}">
                <a16:creationId xmlns:a16="http://schemas.microsoft.com/office/drawing/2014/main" id="{5707BB1F-75FE-4298-B49E-3ED2D8C65E0F}"/>
              </a:ext>
            </a:extLst>
          </p:cNvPr>
          <p:cNvPicPr>
            <a:picLocks noChangeAspect="1"/>
          </p:cNvPicPr>
          <p:nvPr/>
        </p:nvPicPr>
        <p:blipFill rotWithShape="1">
          <a:blip r:embed="rId4">
            <a:clrChange>
              <a:clrFrom>
                <a:srgbClr val="F3F3F3"/>
              </a:clrFrom>
              <a:clrTo>
                <a:srgbClr val="F3F3F3">
                  <a:alpha val="0"/>
                </a:srgbClr>
              </a:clrTo>
            </a:clrChange>
          </a:blip>
          <a:srcRect l="16575" t="40361" r="65725" b="11208"/>
          <a:stretch/>
        </p:blipFill>
        <p:spPr>
          <a:xfrm>
            <a:off x="1932042" y="3557022"/>
            <a:ext cx="2329454" cy="2033338"/>
          </a:xfrm>
          <a:prstGeom prst="rect">
            <a:avLst/>
          </a:prstGeom>
        </p:spPr>
      </p:pic>
      <p:pic>
        <p:nvPicPr>
          <p:cNvPr id="13" name="圖片 12">
            <a:extLst>
              <a:ext uri="{FF2B5EF4-FFF2-40B4-BE49-F238E27FC236}">
                <a16:creationId xmlns:a16="http://schemas.microsoft.com/office/drawing/2014/main" id="{BC45474D-90DB-4888-8E2D-B6DD8607E45B}"/>
              </a:ext>
            </a:extLst>
          </p:cNvPr>
          <p:cNvPicPr>
            <a:picLocks noChangeAspect="1"/>
          </p:cNvPicPr>
          <p:nvPr/>
        </p:nvPicPr>
        <p:blipFill rotWithShape="1">
          <a:blip r:embed="rId5">
            <a:clrChange>
              <a:clrFrom>
                <a:srgbClr val="F3F3F3"/>
              </a:clrFrom>
              <a:clrTo>
                <a:srgbClr val="F3F3F3">
                  <a:alpha val="0"/>
                </a:srgbClr>
              </a:clrTo>
            </a:clrChange>
          </a:blip>
          <a:srcRect l="17728" t="41067" r="68125" b="11913"/>
          <a:stretch/>
        </p:blipFill>
        <p:spPr>
          <a:xfrm>
            <a:off x="4471114" y="3269095"/>
            <a:ext cx="2282568" cy="2420225"/>
          </a:xfrm>
          <a:prstGeom prst="rect">
            <a:avLst/>
          </a:prstGeom>
        </p:spPr>
      </p:pic>
      <p:pic>
        <p:nvPicPr>
          <p:cNvPr id="14" name="圖片 13">
            <a:extLst>
              <a:ext uri="{FF2B5EF4-FFF2-40B4-BE49-F238E27FC236}">
                <a16:creationId xmlns:a16="http://schemas.microsoft.com/office/drawing/2014/main" id="{98969138-7B03-4E33-B586-E9C0583E9D13}"/>
              </a:ext>
            </a:extLst>
          </p:cNvPr>
          <p:cNvPicPr>
            <a:picLocks noChangeAspect="1"/>
          </p:cNvPicPr>
          <p:nvPr/>
        </p:nvPicPr>
        <p:blipFill rotWithShape="1">
          <a:blip r:embed="rId6">
            <a:clrChange>
              <a:clrFrom>
                <a:srgbClr val="F3F3F3"/>
              </a:clrFrom>
              <a:clrTo>
                <a:srgbClr val="F3F3F3">
                  <a:alpha val="0"/>
                </a:srgbClr>
              </a:clrTo>
            </a:clrChange>
          </a:blip>
          <a:srcRect l="13125" t="41301" r="64421" b="8857"/>
          <a:stretch/>
        </p:blipFill>
        <p:spPr>
          <a:xfrm>
            <a:off x="6488392" y="3382486"/>
            <a:ext cx="3097608" cy="2193441"/>
          </a:xfrm>
          <a:prstGeom prst="rect">
            <a:avLst/>
          </a:prstGeom>
        </p:spPr>
      </p:pic>
      <p:pic>
        <p:nvPicPr>
          <p:cNvPr id="15" name="圖片 14">
            <a:extLst>
              <a:ext uri="{FF2B5EF4-FFF2-40B4-BE49-F238E27FC236}">
                <a16:creationId xmlns:a16="http://schemas.microsoft.com/office/drawing/2014/main" id="{C662780B-C62B-433A-A71C-705D913F3E13}"/>
              </a:ext>
            </a:extLst>
          </p:cNvPr>
          <p:cNvPicPr>
            <a:picLocks noChangeAspect="1"/>
          </p:cNvPicPr>
          <p:nvPr/>
        </p:nvPicPr>
        <p:blipFill rotWithShape="1">
          <a:blip r:embed="rId7">
            <a:clrChange>
              <a:clrFrom>
                <a:srgbClr val="F3F3F3"/>
              </a:clrFrom>
              <a:clrTo>
                <a:srgbClr val="F3F3F3">
                  <a:alpha val="0"/>
                </a:srgbClr>
              </a:clrTo>
            </a:clrChange>
          </a:blip>
          <a:srcRect l="15388" t="38949" r="66700" b="9816"/>
          <a:stretch/>
        </p:blipFill>
        <p:spPr>
          <a:xfrm>
            <a:off x="9701181" y="3223921"/>
            <a:ext cx="2490819" cy="2272753"/>
          </a:xfrm>
          <a:prstGeom prst="rect">
            <a:avLst/>
          </a:prstGeom>
        </p:spPr>
      </p:pic>
    </p:spTree>
    <p:extLst>
      <p:ext uri="{BB962C8B-B14F-4D97-AF65-F5344CB8AC3E}">
        <p14:creationId xmlns:p14="http://schemas.microsoft.com/office/powerpoint/2010/main" val="3433034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43</a:t>
            </a:fld>
            <a:endParaRPr lang="zh-TW" altLang="en-US"/>
          </a:p>
        </p:txBody>
      </p:sp>
      <p:pic>
        <p:nvPicPr>
          <p:cNvPr id="16" name="圖片 15">
            <a:extLst>
              <a:ext uri="{FF2B5EF4-FFF2-40B4-BE49-F238E27FC236}">
                <a16:creationId xmlns:a16="http://schemas.microsoft.com/office/drawing/2014/main" id="{9B55B960-74F4-9152-D000-DC6F7301D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4" y="5207712"/>
            <a:ext cx="3176154" cy="1472999"/>
          </a:xfrm>
          <a:prstGeom prst="rect">
            <a:avLst/>
          </a:prstGeom>
        </p:spPr>
      </p:pic>
      <p:sp>
        <p:nvSpPr>
          <p:cNvPr id="20" name="文字方塊 19">
            <a:extLst>
              <a:ext uri="{FF2B5EF4-FFF2-40B4-BE49-F238E27FC236}">
                <a16:creationId xmlns:a16="http://schemas.microsoft.com/office/drawing/2014/main" id="{894B6A62-CF58-B52E-947E-6FDA8C1D4AC7}"/>
              </a:ext>
            </a:extLst>
          </p:cNvPr>
          <p:cNvSpPr txBox="1"/>
          <p:nvPr/>
        </p:nvSpPr>
        <p:spPr>
          <a:xfrm>
            <a:off x="6242179" y="1214197"/>
            <a:ext cx="4541050" cy="830997"/>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Find the calculated optimal structure and click on it</a:t>
            </a:r>
          </a:p>
        </p:txBody>
      </p:sp>
      <p:pic>
        <p:nvPicPr>
          <p:cNvPr id="21" name="圖片 20">
            <a:extLst>
              <a:ext uri="{FF2B5EF4-FFF2-40B4-BE49-F238E27FC236}">
                <a16:creationId xmlns:a16="http://schemas.microsoft.com/office/drawing/2014/main" id="{91AF41A0-FF26-7E21-B946-06E2C90EAE86}"/>
              </a:ext>
            </a:extLst>
          </p:cNvPr>
          <p:cNvPicPr>
            <a:picLocks noChangeAspect="1"/>
          </p:cNvPicPr>
          <p:nvPr/>
        </p:nvPicPr>
        <p:blipFill>
          <a:blip r:embed="rId3">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10572782" y="1207343"/>
            <a:ext cx="401239" cy="413777"/>
          </a:xfrm>
          <a:prstGeom prst="rect">
            <a:avLst/>
          </a:prstGeom>
        </p:spPr>
      </p:pic>
      <p:sp>
        <p:nvSpPr>
          <p:cNvPr id="22" name="文字方塊 21">
            <a:extLst>
              <a:ext uri="{FF2B5EF4-FFF2-40B4-BE49-F238E27FC236}">
                <a16:creationId xmlns:a16="http://schemas.microsoft.com/office/drawing/2014/main" id="{D63ECE94-0F4B-346C-6CD3-AC469CAB17E5}"/>
              </a:ext>
            </a:extLst>
          </p:cNvPr>
          <p:cNvSpPr txBox="1"/>
          <p:nvPr/>
        </p:nvSpPr>
        <p:spPr>
          <a:xfrm>
            <a:off x="269842" y="3258023"/>
            <a:ext cx="5972338" cy="830997"/>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Clicking on the arrow in the bottom right corner will take you to the editing page again</a:t>
            </a:r>
          </a:p>
        </p:txBody>
      </p:sp>
      <p:sp>
        <p:nvSpPr>
          <p:cNvPr id="24" name="文字方塊 23">
            <a:extLst>
              <a:ext uri="{FF2B5EF4-FFF2-40B4-BE49-F238E27FC236}">
                <a16:creationId xmlns:a16="http://schemas.microsoft.com/office/drawing/2014/main" id="{79911DDE-A0A7-661F-4B67-26C9C568ABC6}"/>
              </a:ext>
            </a:extLst>
          </p:cNvPr>
          <p:cNvSpPr txBox="1"/>
          <p:nvPr/>
        </p:nvSpPr>
        <p:spPr>
          <a:xfrm>
            <a:off x="6694760" y="5578502"/>
            <a:ext cx="5376076" cy="830997"/>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Select Mopac for Engine and Vibrational Frequencies for Calculation</a:t>
            </a:r>
          </a:p>
        </p:txBody>
      </p:sp>
      <p:sp>
        <p:nvSpPr>
          <p:cNvPr id="26" name="矩形 25">
            <a:extLst>
              <a:ext uri="{FF2B5EF4-FFF2-40B4-BE49-F238E27FC236}">
                <a16:creationId xmlns:a16="http://schemas.microsoft.com/office/drawing/2014/main" id="{30A87960-08E7-6257-6083-FDDAB50E209C}"/>
              </a:ext>
            </a:extLst>
          </p:cNvPr>
          <p:cNvSpPr/>
          <p:nvPr/>
        </p:nvSpPr>
        <p:spPr>
          <a:xfrm>
            <a:off x="121164" y="5698409"/>
            <a:ext cx="2752665" cy="2540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42685253-9719-48A8-AAE9-DC0EE6440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256" y="919797"/>
            <a:ext cx="5772135" cy="1391918"/>
          </a:xfrm>
          <a:prstGeom prst="rect">
            <a:avLst/>
          </a:prstGeom>
        </p:spPr>
      </p:pic>
      <p:sp>
        <p:nvSpPr>
          <p:cNvPr id="25" name="矩形 24">
            <a:extLst>
              <a:ext uri="{FF2B5EF4-FFF2-40B4-BE49-F238E27FC236}">
                <a16:creationId xmlns:a16="http://schemas.microsoft.com/office/drawing/2014/main" id="{13858713-F8DB-40ED-B6CF-85851926C4AF}"/>
              </a:ext>
            </a:extLst>
          </p:cNvPr>
          <p:cNvSpPr/>
          <p:nvPr/>
        </p:nvSpPr>
        <p:spPr>
          <a:xfrm>
            <a:off x="292539" y="1572996"/>
            <a:ext cx="5751852" cy="2290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pic>
        <p:nvPicPr>
          <p:cNvPr id="9" name="圖片 8">
            <a:extLst>
              <a:ext uri="{FF2B5EF4-FFF2-40B4-BE49-F238E27FC236}">
                <a16:creationId xmlns:a16="http://schemas.microsoft.com/office/drawing/2014/main" id="{622FF7F8-BA9E-45BB-BB1C-A261D2474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626" y="2019573"/>
            <a:ext cx="4696174" cy="3036368"/>
          </a:xfrm>
          <a:prstGeom prst="rect">
            <a:avLst/>
          </a:prstGeom>
        </p:spPr>
      </p:pic>
      <p:sp>
        <p:nvSpPr>
          <p:cNvPr id="28" name="矩形 27">
            <a:extLst>
              <a:ext uri="{FF2B5EF4-FFF2-40B4-BE49-F238E27FC236}">
                <a16:creationId xmlns:a16="http://schemas.microsoft.com/office/drawing/2014/main" id="{823279AE-C646-4FFF-9A10-7BABA892793F}"/>
              </a:ext>
            </a:extLst>
          </p:cNvPr>
          <p:cNvSpPr/>
          <p:nvPr/>
        </p:nvSpPr>
        <p:spPr>
          <a:xfrm>
            <a:off x="11112759" y="4866968"/>
            <a:ext cx="241041" cy="2421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17848848-4B05-41A3-91DB-C81F794DAD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7064" y="5196961"/>
            <a:ext cx="3130994" cy="1569672"/>
          </a:xfrm>
          <a:prstGeom prst="rect">
            <a:avLst/>
          </a:prstGeom>
        </p:spPr>
      </p:pic>
      <p:sp>
        <p:nvSpPr>
          <p:cNvPr id="29" name="矩形 28">
            <a:extLst>
              <a:ext uri="{FF2B5EF4-FFF2-40B4-BE49-F238E27FC236}">
                <a16:creationId xmlns:a16="http://schemas.microsoft.com/office/drawing/2014/main" id="{248C12CC-55B8-4B88-AF08-E82C2C7596A6}"/>
              </a:ext>
            </a:extLst>
          </p:cNvPr>
          <p:cNvSpPr/>
          <p:nvPr/>
        </p:nvSpPr>
        <p:spPr>
          <a:xfrm>
            <a:off x="3467064" y="5705287"/>
            <a:ext cx="3122050" cy="2198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18" name="流程圖: 接點 17">
            <a:extLst>
              <a:ext uri="{FF2B5EF4-FFF2-40B4-BE49-F238E27FC236}">
                <a16:creationId xmlns:a16="http://schemas.microsoft.com/office/drawing/2014/main" id="{ACAEE71A-6379-4896-8185-07BD2BB3433C}"/>
              </a:ext>
            </a:extLst>
          </p:cNvPr>
          <p:cNvSpPr/>
          <p:nvPr/>
        </p:nvSpPr>
        <p:spPr>
          <a:xfrm>
            <a:off x="186533" y="1277956"/>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1</a:t>
            </a:r>
            <a:endParaRPr lang="zh-TW" altLang="en-US" dirty="0">
              <a:latin typeface="Times New Roman" panose="02020603050405020304" pitchFamily="18" charset="0"/>
              <a:cs typeface="Times New Roman" panose="02020603050405020304" pitchFamily="18" charset="0"/>
            </a:endParaRPr>
          </a:p>
        </p:txBody>
      </p:sp>
      <p:sp>
        <p:nvSpPr>
          <p:cNvPr id="19" name="流程圖: 接點 18">
            <a:extLst>
              <a:ext uri="{FF2B5EF4-FFF2-40B4-BE49-F238E27FC236}">
                <a16:creationId xmlns:a16="http://schemas.microsoft.com/office/drawing/2014/main" id="{4958EBEF-57E7-44F7-A839-FC87DF88BCC6}"/>
              </a:ext>
            </a:extLst>
          </p:cNvPr>
          <p:cNvSpPr/>
          <p:nvPr/>
        </p:nvSpPr>
        <p:spPr>
          <a:xfrm>
            <a:off x="10954253" y="4402709"/>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2</a:t>
            </a:r>
            <a:endParaRPr lang="zh-TW" altLang="en-US" dirty="0">
              <a:latin typeface="Times New Roman" panose="02020603050405020304" pitchFamily="18" charset="0"/>
              <a:cs typeface="Times New Roman" panose="02020603050405020304" pitchFamily="18" charset="0"/>
            </a:endParaRPr>
          </a:p>
        </p:txBody>
      </p:sp>
      <p:sp>
        <p:nvSpPr>
          <p:cNvPr id="23" name="流程圖: 接點 22">
            <a:extLst>
              <a:ext uri="{FF2B5EF4-FFF2-40B4-BE49-F238E27FC236}">
                <a16:creationId xmlns:a16="http://schemas.microsoft.com/office/drawing/2014/main" id="{9F279FE8-B404-4316-8174-70BE069E2D3D}"/>
              </a:ext>
            </a:extLst>
          </p:cNvPr>
          <p:cNvSpPr/>
          <p:nvPr/>
        </p:nvSpPr>
        <p:spPr>
          <a:xfrm>
            <a:off x="78112" y="5287195"/>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3</a:t>
            </a:r>
            <a:endParaRPr lang="zh-TW" altLang="en-US" dirty="0">
              <a:latin typeface="Times New Roman" panose="02020603050405020304" pitchFamily="18" charset="0"/>
              <a:cs typeface="Times New Roman" panose="02020603050405020304" pitchFamily="18" charset="0"/>
            </a:endParaRPr>
          </a:p>
        </p:txBody>
      </p:sp>
      <p:sp>
        <p:nvSpPr>
          <p:cNvPr id="27" name="流程圖: 接點 26">
            <a:extLst>
              <a:ext uri="{FF2B5EF4-FFF2-40B4-BE49-F238E27FC236}">
                <a16:creationId xmlns:a16="http://schemas.microsoft.com/office/drawing/2014/main" id="{9BD9909F-CF14-49EB-A382-1975EA3A1069}"/>
              </a:ext>
            </a:extLst>
          </p:cNvPr>
          <p:cNvSpPr/>
          <p:nvPr/>
        </p:nvSpPr>
        <p:spPr>
          <a:xfrm>
            <a:off x="3467064" y="5291896"/>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4</a:t>
            </a:r>
            <a:endParaRPr lang="zh-TW" altLang="en-US" dirty="0">
              <a:latin typeface="Times New Roman" panose="02020603050405020304" pitchFamily="18" charset="0"/>
              <a:cs typeface="Times New Roman" panose="02020603050405020304" pitchFamily="18" charset="0"/>
            </a:endParaRPr>
          </a:p>
        </p:txBody>
      </p:sp>
      <p:sp>
        <p:nvSpPr>
          <p:cNvPr id="30" name="標題 1">
            <a:extLst>
              <a:ext uri="{FF2B5EF4-FFF2-40B4-BE49-F238E27FC236}">
                <a16:creationId xmlns:a16="http://schemas.microsoft.com/office/drawing/2014/main" id="{238DA0DF-B8CA-4A39-9AF0-5859F3279DEB}"/>
              </a:ext>
            </a:extLst>
          </p:cNvPr>
          <p:cNvSpPr txBox="1">
            <a:spLocks/>
          </p:cNvSpPr>
          <p:nvPr/>
        </p:nvSpPr>
        <p:spPr>
          <a:xfrm>
            <a:off x="151283" y="186322"/>
            <a:ext cx="5216245"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振動頻率計算 </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(FREQ)</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48676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629E54-470F-43E5-8991-656ECBA2B001}"/>
              </a:ext>
            </a:extLst>
          </p:cNvPr>
          <p:cNvSpPr>
            <a:spLocks noGrp="1"/>
          </p:cNvSpPr>
          <p:nvPr>
            <p:ph type="ctrTitle"/>
          </p:nvPr>
        </p:nvSpPr>
        <p:spPr>
          <a:xfrm>
            <a:off x="1040629" y="2189341"/>
            <a:ext cx="9456572" cy="1049300"/>
          </a:xfrm>
        </p:spPr>
        <p:txBody>
          <a:bodyPr>
            <a:normAutofit fontScale="90000"/>
          </a:bodyPr>
          <a:lstStyle/>
          <a:p>
            <a:pPr algn="ctr"/>
            <a:r>
              <a:rPr lang="en-US" altLang="zh-TW" sz="6600" b="1" dirty="0">
                <a:cs typeface="Times New Roman" panose="02020603050405020304" pitchFamily="18" charset="0"/>
              </a:rPr>
              <a:t>IR </a:t>
            </a:r>
            <a:r>
              <a:rPr lang="af-ZA" altLang="zh-TW" sz="6600" b="1" dirty="0" smtClean="0">
                <a:ea typeface="標楷體" panose="03000509000000000000" pitchFamily="65" charset="-120"/>
              </a:rPr>
              <a:t>Spectrum </a:t>
            </a:r>
            <a:r>
              <a:rPr lang="af-ZA" altLang="zh-TW" sz="6600" b="1" dirty="0">
                <a:ea typeface="標楷體" panose="03000509000000000000" pitchFamily="65" charset="-120"/>
              </a:rPr>
              <a:t>Simulation</a:t>
            </a:r>
            <a:endParaRPr lang="zh-TW" altLang="en-US" sz="6600" b="1" dirty="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02667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64B8737-BFA1-401B-C519-0A4632B6997F}"/>
              </a:ext>
            </a:extLst>
          </p:cNvPr>
          <p:cNvSpPr>
            <a:spLocks noGrp="1"/>
          </p:cNvSpPr>
          <p:nvPr>
            <p:ph type="sldNum" sz="quarter" idx="12"/>
          </p:nvPr>
        </p:nvSpPr>
        <p:spPr/>
        <p:txBody>
          <a:bodyPr/>
          <a:lstStyle/>
          <a:p>
            <a:fld id="{1E5151F4-421D-485F-A88D-49E2B5F97D4D}" type="slidenum">
              <a:rPr lang="zh-TW" altLang="en-US" smtClean="0"/>
              <a:t>45</a:t>
            </a:fld>
            <a:endParaRPr lang="zh-TW" altLang="en-US"/>
          </a:p>
        </p:txBody>
      </p:sp>
      <p:sp>
        <p:nvSpPr>
          <p:cNvPr id="8" name="文字方塊 7">
            <a:extLst>
              <a:ext uri="{FF2B5EF4-FFF2-40B4-BE49-F238E27FC236}">
                <a16:creationId xmlns:a16="http://schemas.microsoft.com/office/drawing/2014/main" id="{D2F76A74-D733-EDF8-B827-0CBDBAA6F790}"/>
              </a:ext>
            </a:extLst>
          </p:cNvPr>
          <p:cNvSpPr txBox="1"/>
          <p:nvPr/>
        </p:nvSpPr>
        <p:spPr>
          <a:xfrm>
            <a:off x="401688" y="206372"/>
            <a:ext cx="7707922" cy="584775"/>
          </a:xfrm>
          <a:prstGeom prst="rect">
            <a:avLst/>
          </a:prstGeom>
          <a:noFill/>
        </p:spPr>
        <p:txBody>
          <a:bodyPr wrap="square">
            <a:spAutoFit/>
          </a:bodyPr>
          <a:lstStyle/>
          <a:p>
            <a:r>
              <a:rPr lang="en-US" altLang="zh-TW" sz="3200" b="1" dirty="0">
                <a:solidFill>
                  <a:srgbClr val="FF0000"/>
                </a:solidFill>
                <a:latin typeface="+mj-lt"/>
                <a:cs typeface="Times New Roman" panose="02020603050405020304" pitchFamily="18" charset="0"/>
              </a:rPr>
              <a:t>IR</a:t>
            </a:r>
            <a:r>
              <a:rPr lang="zh-TW" altLang="en-US" sz="3200" b="1" dirty="0">
                <a:solidFill>
                  <a:srgbClr val="FF0000"/>
                </a:solidFill>
                <a:latin typeface="+mj-lt"/>
                <a:cs typeface="Times New Roman" panose="02020603050405020304" pitchFamily="18" charset="0"/>
              </a:rPr>
              <a:t> </a:t>
            </a:r>
            <a:r>
              <a:rPr lang="af-ZA" altLang="zh-TW" sz="3200" b="1" dirty="0" smtClean="0">
                <a:solidFill>
                  <a:srgbClr val="FF0000"/>
                </a:solidFill>
                <a:latin typeface="+mj-lt"/>
                <a:ea typeface="標楷體" panose="03000509000000000000" pitchFamily="65" charset="-120"/>
              </a:rPr>
              <a:t>Spectrum</a:t>
            </a:r>
            <a:r>
              <a:rPr lang="zh-TW" altLang="en-US" sz="3200" b="1" dirty="0" smtClean="0">
                <a:solidFill>
                  <a:srgbClr val="FF0000"/>
                </a:solidFill>
                <a:latin typeface="+mj-lt"/>
                <a:ea typeface="標楷體" panose="03000509000000000000" pitchFamily="65" charset="-120"/>
              </a:rPr>
              <a:t> </a:t>
            </a:r>
            <a:r>
              <a:rPr lang="en-US" altLang="zh-TW" sz="3200" b="1" dirty="0" smtClean="0">
                <a:solidFill>
                  <a:srgbClr val="FF0000"/>
                </a:solidFill>
                <a:latin typeface="+mj-lt"/>
                <a:ea typeface="標楷體" panose="03000509000000000000" pitchFamily="65" charset="-120"/>
              </a:rPr>
              <a:t>Calculation</a:t>
            </a:r>
            <a:endParaRPr lang="zh-TW" altLang="en-US" sz="3200" b="1" dirty="0">
              <a:solidFill>
                <a:srgbClr val="FF0000"/>
              </a:solidFill>
              <a:latin typeface="+mj-lt"/>
              <a:ea typeface="標楷體" panose="03000509000000000000" pitchFamily="65" charset="-120"/>
              <a:cs typeface="Times New Roman" panose="02020603050405020304" pitchFamily="18" charset="0"/>
            </a:endParaRPr>
          </a:p>
        </p:txBody>
      </p:sp>
      <p:sp>
        <p:nvSpPr>
          <p:cNvPr id="9" name="內容版面配置區 2">
            <a:extLst>
              <a:ext uri="{FF2B5EF4-FFF2-40B4-BE49-F238E27FC236}">
                <a16:creationId xmlns:a16="http://schemas.microsoft.com/office/drawing/2014/main" id="{AF01AB6C-A1CD-6309-8C44-AF4298B15FEB}"/>
              </a:ext>
            </a:extLst>
          </p:cNvPr>
          <p:cNvSpPr>
            <a:spLocks noGrp="1"/>
          </p:cNvSpPr>
          <p:nvPr/>
        </p:nvSpPr>
        <p:spPr>
          <a:xfrm>
            <a:off x="401689" y="1346058"/>
            <a:ext cx="5694312" cy="3614250"/>
          </a:xfrm>
          <a:prstGeom prst="rect">
            <a:avLst/>
          </a:prstGeom>
        </p:spPr>
        <p:txBody>
          <a:bodyPr vert="horz">
            <a:no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Confirmed as the lowest point of energy</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solidFill>
                  <a:schemeClr val="accent1"/>
                </a:solidFill>
                <a:latin typeface="Times New Roman" panose="02020603050405020304" pitchFamily="18" charset="0"/>
                <a:ea typeface="標楷體" panose="03000509000000000000" pitchFamily="65" charset="-120"/>
                <a:cs typeface="Times New Roman" panose="02020603050405020304" pitchFamily="18" charset="0"/>
              </a:rPr>
              <a:t>The optimized structure may not be the lowest point of energy</a:t>
            </a:r>
            <a:r>
              <a:rPr lang="en-US" altLang="zh-TW" sz="2400" dirty="0">
                <a:solidFill>
                  <a:srgbClr val="FFC00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dirty="0">
                <a:solidFill>
                  <a:srgbClr val="FFC000"/>
                </a:solidFill>
                <a:latin typeface="Times New Roman" panose="02020603050405020304" pitchFamily="18" charset="0"/>
                <a:ea typeface="標楷體" panose="03000509000000000000" pitchFamily="65" charset="-120"/>
                <a:cs typeface="Times New Roman" panose="02020603050405020304" pitchFamily="18" charset="0"/>
              </a:rPr>
            </a:br>
            <a:endParaRPr lang="en-US" altLang="zh-TW" sz="2400" dirty="0">
              <a:solidFill>
                <a:srgbClr val="FFC000"/>
              </a:solidFill>
              <a:latin typeface="Times New Roman" panose="02020603050405020304" pitchFamily="18" charset="0"/>
              <a:ea typeface="標楷體" panose="03000509000000000000" pitchFamily="65" charset="-120"/>
              <a:cs typeface="Times New Roman" panose="02020603050405020304" pitchFamily="18" charset="0"/>
            </a:endParaRPr>
          </a:p>
          <a:p>
            <a:pPr marL="36576" indent="0">
              <a:buNone/>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Simulate or predict IR spectra</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solidFill>
                  <a:schemeClr val="accent1"/>
                </a:solidFill>
                <a:latin typeface="Times New Roman" panose="02020603050405020304" pitchFamily="18" charset="0"/>
                <a:ea typeface="標楷體" panose="03000509000000000000" pitchFamily="65" charset="-120"/>
                <a:cs typeface="Times New Roman" panose="02020603050405020304" pitchFamily="18" charset="0"/>
              </a:rPr>
              <a:t>It can be compared with experimental spectra to confirm unknowns</a:t>
            </a:r>
            <a:br>
              <a:rPr lang="en-US" altLang="zh-TW" sz="2400" dirty="0">
                <a:solidFill>
                  <a:schemeClr val="accent1"/>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solidFill>
                  <a:schemeClr val="accent1"/>
                </a:solidFill>
                <a:latin typeface="Times New Roman" panose="02020603050405020304" pitchFamily="18" charset="0"/>
                <a:ea typeface="標楷體" panose="03000509000000000000" pitchFamily="65" charset="-120"/>
                <a:cs typeface="Times New Roman" panose="02020603050405020304" pitchFamily="18" charset="0"/>
              </a:rPr>
              <a:t>Understand the atomic motion corresponding to the vibrational spectrum</a:t>
            </a:r>
            <a:br>
              <a:rPr lang="en-US" altLang="zh-TW" sz="2400" dirty="0">
                <a:solidFill>
                  <a:schemeClr val="accent1"/>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solidFill>
                  <a:schemeClr val="accent1"/>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dirty="0">
                <a:solidFill>
                  <a:schemeClr val="accent1"/>
                </a:solidFill>
                <a:latin typeface="Times New Roman" panose="02020603050405020304" pitchFamily="18" charset="0"/>
                <a:ea typeface="標楷體" panose="03000509000000000000" pitchFamily="65" charset="-120"/>
                <a:cs typeface="Times New Roman" panose="02020603050405020304" pitchFamily="18" charset="0"/>
              </a:rPr>
            </a:br>
            <a:endParaRPr lang="en-US" altLang="zh-TW" sz="2400" dirty="0">
              <a:solidFill>
                <a:schemeClr val="accent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4" descr="https://chem.libretexts.org/@api/deki/files/9608/hexanoic_acid.png?revision=1&amp;size=bestfit&amp;width=585&amp;height=306">
            <a:extLst>
              <a:ext uri="{FF2B5EF4-FFF2-40B4-BE49-F238E27FC236}">
                <a16:creationId xmlns:a16="http://schemas.microsoft.com/office/drawing/2014/main" id="{8228C99F-1271-BDC2-BEA9-6849D7A9C01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65" r="1744"/>
          <a:stretch/>
        </p:blipFill>
        <p:spPr bwMode="auto">
          <a:xfrm>
            <a:off x="5482680" y="791147"/>
            <a:ext cx="6522259" cy="3614250"/>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38884347-521A-4751-9CAA-91EE0B2E86B0}"/>
              </a:ext>
            </a:extLst>
          </p:cNvPr>
          <p:cNvSpPr txBox="1"/>
          <p:nvPr/>
        </p:nvSpPr>
        <p:spPr>
          <a:xfrm>
            <a:off x="401688" y="4960308"/>
            <a:ext cx="8052434" cy="1569660"/>
          </a:xfrm>
          <a:prstGeom prst="rect">
            <a:avLst/>
          </a:prstGeom>
          <a:noFill/>
        </p:spPr>
        <p:txBody>
          <a:bodyPr wrap="square">
            <a:spAutoFit/>
          </a:bodyPr>
          <a:lstStyle/>
          <a:p>
            <a:pPr marL="36576" indent="0">
              <a:buNone/>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Note:</a:t>
            </a:r>
          </a:p>
          <a:p>
            <a:pPr marL="36576" indent="0">
              <a:buNone/>
            </a:pPr>
            <a:r>
              <a:rPr lang="en-US" altLang="zh-TW"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The </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same method must be used for structural optimization</a:t>
            </a:r>
            <a:b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It is very time-consuming, and it is better to use a theory that has an analytical quadratic differentiation</a:t>
            </a:r>
          </a:p>
        </p:txBody>
      </p:sp>
    </p:spTree>
    <p:extLst>
      <p:ext uri="{BB962C8B-B14F-4D97-AF65-F5344CB8AC3E}">
        <p14:creationId xmlns:p14="http://schemas.microsoft.com/office/powerpoint/2010/main" val="3665412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46</a:t>
            </a:fld>
            <a:endParaRPr lang="zh-TW" altLang="en-US"/>
          </a:p>
        </p:txBody>
      </p:sp>
      <p:sp>
        <p:nvSpPr>
          <p:cNvPr id="22" name="文字方塊 21">
            <a:extLst>
              <a:ext uri="{FF2B5EF4-FFF2-40B4-BE49-F238E27FC236}">
                <a16:creationId xmlns:a16="http://schemas.microsoft.com/office/drawing/2014/main" id="{D63ECE94-0F4B-346C-6CD3-AC469CAB17E5}"/>
              </a:ext>
            </a:extLst>
          </p:cNvPr>
          <p:cNvSpPr txBox="1"/>
          <p:nvPr/>
        </p:nvSpPr>
        <p:spPr>
          <a:xfrm>
            <a:off x="292539" y="725641"/>
            <a:ext cx="11436041" cy="1200329"/>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After the calculation is completed, a new output file will be generated on the main page, at this time, you can click            to find Vibrational Modes, and click on the right to be the vibrational mode at that frequency.</a:t>
            </a:r>
          </a:p>
        </p:txBody>
      </p:sp>
      <p:pic>
        <p:nvPicPr>
          <p:cNvPr id="8" name="圖片 7">
            <a:extLst>
              <a:ext uri="{FF2B5EF4-FFF2-40B4-BE49-F238E27FC236}">
                <a16:creationId xmlns:a16="http://schemas.microsoft.com/office/drawing/2014/main" id="{04D3A181-A05B-3B34-AE65-C63859135018}"/>
              </a:ext>
            </a:extLst>
          </p:cNvPr>
          <p:cNvPicPr>
            <a:picLocks noChangeAspect="1"/>
          </p:cNvPicPr>
          <p:nvPr/>
        </p:nvPicPr>
        <p:blipFill>
          <a:blip r:embed="rId4">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3540133" y="1103196"/>
            <a:ext cx="401239" cy="413777"/>
          </a:xfrm>
          <a:prstGeom prst="rect">
            <a:avLst/>
          </a:prstGeom>
        </p:spPr>
      </p:pic>
      <p:pic>
        <p:nvPicPr>
          <p:cNvPr id="10" name="圖片 9">
            <a:extLst>
              <a:ext uri="{FF2B5EF4-FFF2-40B4-BE49-F238E27FC236}">
                <a16:creationId xmlns:a16="http://schemas.microsoft.com/office/drawing/2014/main" id="{F3EA8416-7B08-0291-A7B0-C3C4DF918CFF}"/>
              </a:ext>
            </a:extLst>
          </p:cNvPr>
          <p:cNvPicPr>
            <a:picLocks noChangeAspect="1"/>
          </p:cNvPicPr>
          <p:nvPr/>
        </p:nvPicPr>
        <p:blipFill>
          <a:blip r:embed="rId5">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4725114" y="1508506"/>
            <a:ext cx="544947" cy="438911"/>
          </a:xfrm>
          <a:prstGeom prst="rect">
            <a:avLst/>
          </a:prstGeom>
        </p:spPr>
      </p:pic>
      <p:pic>
        <p:nvPicPr>
          <p:cNvPr id="4" name="圖片 3">
            <a:extLst>
              <a:ext uri="{FF2B5EF4-FFF2-40B4-BE49-F238E27FC236}">
                <a16:creationId xmlns:a16="http://schemas.microsoft.com/office/drawing/2014/main" id="{784FC07B-FF82-43F2-85E5-0C463EF24C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818" y="2132880"/>
            <a:ext cx="5218690" cy="4514327"/>
          </a:xfrm>
          <a:prstGeom prst="rect">
            <a:avLst/>
          </a:prstGeom>
        </p:spPr>
      </p:pic>
      <p:sp>
        <p:nvSpPr>
          <p:cNvPr id="13" name="橢圓 12">
            <a:extLst>
              <a:ext uri="{FF2B5EF4-FFF2-40B4-BE49-F238E27FC236}">
                <a16:creationId xmlns:a16="http://schemas.microsoft.com/office/drawing/2014/main" id="{F3A284C4-D333-4554-892E-ACC3CD66CE4B}"/>
              </a:ext>
            </a:extLst>
          </p:cNvPr>
          <p:cNvSpPr/>
          <p:nvPr/>
        </p:nvSpPr>
        <p:spPr>
          <a:xfrm>
            <a:off x="4997588" y="3231234"/>
            <a:ext cx="217644" cy="2069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a:extLst>
              <a:ext uri="{FF2B5EF4-FFF2-40B4-BE49-F238E27FC236}">
                <a16:creationId xmlns:a16="http://schemas.microsoft.com/office/drawing/2014/main" id="{16496D3C-7BC3-47E4-A2E0-79A26EC3411C}"/>
              </a:ext>
            </a:extLst>
          </p:cNvPr>
          <p:cNvCxnSpPr>
            <a:cxnSpLocks/>
          </p:cNvCxnSpPr>
          <p:nvPr/>
        </p:nvCxnSpPr>
        <p:spPr>
          <a:xfrm>
            <a:off x="5305034" y="3325545"/>
            <a:ext cx="1435873" cy="1034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螢幕錄製 8">
            <a:hlinkClick r:id="" action="ppaction://media"/>
            <a:extLst>
              <a:ext uri="{FF2B5EF4-FFF2-40B4-BE49-F238E27FC236}">
                <a16:creationId xmlns:a16="http://schemas.microsoft.com/office/drawing/2014/main" id="{1880F696-6B18-404F-AF4F-425DF7A7809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51429" y="2628740"/>
            <a:ext cx="4501331" cy="3462562"/>
          </a:xfrm>
          <a:prstGeom prst="rect">
            <a:avLst/>
          </a:prstGeom>
        </p:spPr>
      </p:pic>
      <p:sp>
        <p:nvSpPr>
          <p:cNvPr id="11" name="標題 1">
            <a:extLst>
              <a:ext uri="{FF2B5EF4-FFF2-40B4-BE49-F238E27FC236}">
                <a16:creationId xmlns:a16="http://schemas.microsoft.com/office/drawing/2014/main" id="{6053C031-F2E0-411D-B54D-526CD7BC8499}"/>
              </a:ext>
            </a:extLst>
          </p:cNvPr>
          <p:cNvSpPr txBox="1">
            <a:spLocks/>
          </p:cNvSpPr>
          <p:nvPr/>
        </p:nvSpPr>
        <p:spPr>
          <a:xfrm>
            <a:off x="201100" y="169072"/>
            <a:ext cx="474002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Calculated Quantities</a:t>
            </a:r>
            <a:endParaRPr lang="zh-TW" altLang="en-US" sz="32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2" name="矩形 11">
            <a:extLst>
              <a:ext uri="{FF2B5EF4-FFF2-40B4-BE49-F238E27FC236}">
                <a16:creationId xmlns:a16="http://schemas.microsoft.com/office/drawing/2014/main" id="{60A4FA5C-3F64-46D2-9FFD-CE5AEB918FBB}"/>
              </a:ext>
            </a:extLst>
          </p:cNvPr>
          <p:cNvSpPr/>
          <p:nvPr/>
        </p:nvSpPr>
        <p:spPr>
          <a:xfrm>
            <a:off x="713232" y="6022429"/>
            <a:ext cx="4591802" cy="2198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14" name="文字方塊 13">
            <a:extLst>
              <a:ext uri="{FF2B5EF4-FFF2-40B4-BE49-F238E27FC236}">
                <a16:creationId xmlns:a16="http://schemas.microsoft.com/office/drawing/2014/main" id="{378CAC27-5D9E-4E01-B947-9DC477DF36F4}"/>
              </a:ext>
            </a:extLst>
          </p:cNvPr>
          <p:cNvSpPr txBox="1"/>
          <p:nvPr/>
        </p:nvSpPr>
        <p:spPr>
          <a:xfrm>
            <a:off x="5694508" y="6286990"/>
            <a:ext cx="4281776" cy="461665"/>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You can view the IR spectrum</a:t>
            </a:r>
          </a:p>
        </p:txBody>
      </p:sp>
    </p:spTree>
    <p:extLst>
      <p:ext uri="{BB962C8B-B14F-4D97-AF65-F5344CB8AC3E}">
        <p14:creationId xmlns:p14="http://schemas.microsoft.com/office/powerpoint/2010/main" val="2396721941"/>
      </p:ext>
    </p:extLst>
  </p:cSld>
  <p:clrMapOvr>
    <a:masterClrMapping/>
  </p:clrMapOvr>
  <mc:AlternateContent xmlns:mc="http://schemas.openxmlformats.org/markup-compatibility/2006" xmlns:p14="http://schemas.microsoft.com/office/powerpoint/2010/main">
    <mc:Choice Requires="p14">
      <p:transition spd="slow" p14:dur="2000" advTm="10541"/>
    </mc:Choice>
    <mc:Fallback xmlns="">
      <p:transition spd="slow" advTm="10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64B8737-BFA1-401B-C519-0A4632B6997F}"/>
              </a:ext>
            </a:extLst>
          </p:cNvPr>
          <p:cNvSpPr>
            <a:spLocks noGrp="1"/>
          </p:cNvSpPr>
          <p:nvPr>
            <p:ph type="sldNum" sz="quarter" idx="12"/>
          </p:nvPr>
        </p:nvSpPr>
        <p:spPr/>
        <p:txBody>
          <a:bodyPr/>
          <a:lstStyle/>
          <a:p>
            <a:fld id="{1E5151F4-421D-485F-A88D-49E2B5F97D4D}" type="slidenum">
              <a:rPr lang="zh-TW" altLang="en-US" smtClean="0"/>
              <a:t>47</a:t>
            </a:fld>
            <a:endParaRPr lang="zh-TW" altLang="en-US"/>
          </a:p>
        </p:txBody>
      </p:sp>
      <p:sp>
        <p:nvSpPr>
          <p:cNvPr id="5" name="文字方塊 4">
            <a:extLst>
              <a:ext uri="{FF2B5EF4-FFF2-40B4-BE49-F238E27FC236}">
                <a16:creationId xmlns:a16="http://schemas.microsoft.com/office/drawing/2014/main" id="{F829D6A8-C226-EA48-5C62-1DC8E43F1086}"/>
              </a:ext>
            </a:extLst>
          </p:cNvPr>
          <p:cNvSpPr txBox="1"/>
          <p:nvPr/>
        </p:nvSpPr>
        <p:spPr>
          <a:xfrm>
            <a:off x="123562" y="776873"/>
            <a:ext cx="11517043" cy="830997"/>
          </a:xfrm>
          <a:prstGeom prst="rect">
            <a:avLst/>
          </a:prstGeom>
          <a:noFill/>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The IR spectra of CH3Cl were simulated and compared with experiments</a:t>
            </a:r>
          </a:p>
          <a:p>
            <a:r>
              <a:rPr lang="en-US" altLang="zh-TW" sz="2400" dirty="0">
                <a:solidFill>
                  <a:schemeClr val="accent1"/>
                </a:solidFill>
                <a:latin typeface="Times New Roman" panose="02020603050405020304" pitchFamily="18" charset="0"/>
                <a:ea typeface="標楷體" panose="03000509000000000000" pitchFamily="65" charset="-120"/>
                <a:cs typeface="Times New Roman" panose="02020603050405020304" pitchFamily="18" charset="0"/>
              </a:rPr>
              <a:t>Theory:PM3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a:extLst>
              <a:ext uri="{FF2B5EF4-FFF2-40B4-BE49-F238E27FC236}">
                <a16:creationId xmlns:a16="http://schemas.microsoft.com/office/drawing/2014/main" id="{7F6837CF-2EFE-8514-3951-DBE7E68FEEC6}"/>
              </a:ext>
            </a:extLst>
          </p:cNvPr>
          <p:cNvSpPr txBox="1"/>
          <p:nvPr/>
        </p:nvSpPr>
        <p:spPr>
          <a:xfrm>
            <a:off x="7326506" y="2416423"/>
            <a:ext cx="4032069" cy="1938992"/>
          </a:xfrm>
          <a:prstGeom prst="rect">
            <a:avLst/>
          </a:prstGeom>
          <a:noFill/>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There are 3*5 – 6= 9 vibration frequencies,
</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They are:676, 1007, 1007, 1345, 1384, </a:t>
            </a:r>
          </a:p>
          <a:p>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1384, 3123, 3123, 3194 cm</a:t>
            </a:r>
            <a:r>
              <a:rPr lang="en-US" altLang="zh-TW" sz="2400" baseline="30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p>
        </p:txBody>
      </p:sp>
      <p:pic>
        <p:nvPicPr>
          <p:cNvPr id="15" name="圖片 14">
            <a:extLst>
              <a:ext uri="{FF2B5EF4-FFF2-40B4-BE49-F238E27FC236}">
                <a16:creationId xmlns:a16="http://schemas.microsoft.com/office/drawing/2014/main" id="{F2920831-B203-4BDC-B8A1-260EDFCBDAE2}"/>
              </a:ext>
            </a:extLst>
          </p:cNvPr>
          <p:cNvPicPr>
            <a:picLocks noChangeAspect="1"/>
          </p:cNvPicPr>
          <p:nvPr/>
        </p:nvPicPr>
        <p:blipFill>
          <a:blip r:embed="rId2"/>
          <a:stretch>
            <a:fillRect/>
          </a:stretch>
        </p:blipFill>
        <p:spPr>
          <a:xfrm>
            <a:off x="0" y="1881442"/>
            <a:ext cx="7255416" cy="1922547"/>
          </a:xfrm>
          <a:prstGeom prst="rect">
            <a:avLst/>
          </a:prstGeom>
        </p:spPr>
      </p:pic>
      <p:sp>
        <p:nvSpPr>
          <p:cNvPr id="8" name="標題 1">
            <a:extLst>
              <a:ext uri="{FF2B5EF4-FFF2-40B4-BE49-F238E27FC236}">
                <a16:creationId xmlns:a16="http://schemas.microsoft.com/office/drawing/2014/main" id="{03F4C39A-C9EE-4D1F-A078-9C0BBA296CFC}"/>
              </a:ext>
            </a:extLst>
          </p:cNvPr>
          <p:cNvSpPr txBox="1">
            <a:spLocks/>
          </p:cNvSpPr>
          <p:nvPr/>
        </p:nvSpPr>
        <p:spPr>
          <a:xfrm>
            <a:off x="123562" y="148565"/>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Exercise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圖片 10">
            <a:extLst>
              <a:ext uri="{FF2B5EF4-FFF2-40B4-BE49-F238E27FC236}">
                <a16:creationId xmlns:a16="http://schemas.microsoft.com/office/drawing/2014/main" id="{4C9220DF-A9B0-4804-BDC4-916E100FC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3" y="3803989"/>
            <a:ext cx="7360920" cy="2739574"/>
          </a:xfrm>
          <a:prstGeom prst="rect">
            <a:avLst/>
          </a:prstGeom>
        </p:spPr>
      </p:pic>
    </p:spTree>
    <p:extLst>
      <p:ext uri="{BB962C8B-B14F-4D97-AF65-F5344CB8AC3E}">
        <p14:creationId xmlns:p14="http://schemas.microsoft.com/office/powerpoint/2010/main" val="403515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48</a:t>
            </a:fld>
            <a:endParaRPr lang="zh-TW" altLang="en-US"/>
          </a:p>
        </p:txBody>
      </p:sp>
      <p:sp>
        <p:nvSpPr>
          <p:cNvPr id="9" name="標題 1">
            <a:extLst>
              <a:ext uri="{FF2B5EF4-FFF2-40B4-BE49-F238E27FC236}">
                <a16:creationId xmlns:a16="http://schemas.microsoft.com/office/drawing/2014/main" id="{3CD72441-423F-4714-8663-267B1494CC0E}"/>
              </a:ext>
            </a:extLst>
          </p:cNvPr>
          <p:cNvSpPr txBox="1">
            <a:spLocks/>
          </p:cNvSpPr>
          <p:nvPr/>
        </p:nvSpPr>
        <p:spPr>
          <a:xfrm>
            <a:off x="151283" y="110402"/>
            <a:ext cx="3629607"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Molecular Orbital</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C9D3045B-6B2C-47AC-8266-9219844BB34F}"/>
              </a:ext>
            </a:extLst>
          </p:cNvPr>
          <p:cNvSpPr/>
          <p:nvPr/>
        </p:nvSpPr>
        <p:spPr>
          <a:xfrm>
            <a:off x="483498" y="713516"/>
            <a:ext cx="11497203" cy="461665"/>
          </a:xfrm>
          <a:prstGeom prst="rect">
            <a:avLst/>
          </a:prstGeom>
        </p:spPr>
        <p:txBody>
          <a:bodyPr wrap="square">
            <a:spAutoFit/>
          </a:bodyPr>
          <a:lstStyle/>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Select the structure to be calculated → Molecular Orbitals using PM3</a:t>
            </a:r>
          </a:p>
        </p:txBody>
      </p:sp>
      <p:pic>
        <p:nvPicPr>
          <p:cNvPr id="5" name="圖片 4">
            <a:extLst>
              <a:ext uri="{FF2B5EF4-FFF2-40B4-BE49-F238E27FC236}">
                <a16:creationId xmlns:a16="http://schemas.microsoft.com/office/drawing/2014/main" id="{F520000B-7B4E-42BB-A859-CFDF1172EC65}"/>
              </a:ext>
            </a:extLst>
          </p:cNvPr>
          <p:cNvPicPr>
            <a:picLocks noChangeAspect="1"/>
          </p:cNvPicPr>
          <p:nvPr/>
        </p:nvPicPr>
        <p:blipFill rotWithShape="1">
          <a:blip r:embed="rId2"/>
          <a:srcRect t="27877" r="84579" b="29858"/>
          <a:stretch/>
        </p:blipFill>
        <p:spPr>
          <a:xfrm>
            <a:off x="298563" y="1565321"/>
            <a:ext cx="4263163" cy="3727357"/>
          </a:xfrm>
          <a:prstGeom prst="rect">
            <a:avLst/>
          </a:prstGeom>
        </p:spPr>
      </p:pic>
      <p:pic>
        <p:nvPicPr>
          <p:cNvPr id="20" name="圖片 19">
            <a:extLst>
              <a:ext uri="{FF2B5EF4-FFF2-40B4-BE49-F238E27FC236}">
                <a16:creationId xmlns:a16="http://schemas.microsoft.com/office/drawing/2014/main" id="{E35DA740-BB43-4F0B-A6C0-62EF71DB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880" y="1535151"/>
            <a:ext cx="5037918" cy="4506211"/>
          </a:xfrm>
          <a:prstGeom prst="rect">
            <a:avLst/>
          </a:prstGeom>
        </p:spPr>
      </p:pic>
    </p:spTree>
    <p:extLst>
      <p:ext uri="{BB962C8B-B14F-4D97-AF65-F5344CB8AC3E}">
        <p14:creationId xmlns:p14="http://schemas.microsoft.com/office/powerpoint/2010/main" val="3372231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49</a:t>
            </a:fld>
            <a:endParaRPr lang="zh-TW" altLang="en-US"/>
          </a:p>
        </p:txBody>
      </p:sp>
      <p:sp>
        <p:nvSpPr>
          <p:cNvPr id="9" name="標題 1">
            <a:extLst>
              <a:ext uri="{FF2B5EF4-FFF2-40B4-BE49-F238E27FC236}">
                <a16:creationId xmlns:a16="http://schemas.microsoft.com/office/drawing/2014/main" id="{3CD72441-423F-4714-8663-267B1494CC0E}"/>
              </a:ext>
            </a:extLst>
          </p:cNvPr>
          <p:cNvSpPr txBox="1">
            <a:spLocks/>
          </p:cNvSpPr>
          <p:nvPr/>
        </p:nvSpPr>
        <p:spPr>
          <a:xfrm>
            <a:off x="151283" y="110402"/>
            <a:ext cx="4020667"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Molecular </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Orbital</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 name="圖片 19">
            <a:extLst>
              <a:ext uri="{FF2B5EF4-FFF2-40B4-BE49-F238E27FC236}">
                <a16:creationId xmlns:a16="http://schemas.microsoft.com/office/drawing/2014/main" id="{E35DA740-BB43-4F0B-A6C0-62EF71DB8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39" y="1501760"/>
            <a:ext cx="5399344" cy="4829492"/>
          </a:xfrm>
          <a:prstGeom prst="rect">
            <a:avLst/>
          </a:prstGeom>
        </p:spPr>
      </p:pic>
      <p:sp>
        <p:nvSpPr>
          <p:cNvPr id="21" name="文字方塊 20">
            <a:extLst>
              <a:ext uri="{FF2B5EF4-FFF2-40B4-BE49-F238E27FC236}">
                <a16:creationId xmlns:a16="http://schemas.microsoft.com/office/drawing/2014/main" id="{034E5670-05AC-4D07-AA3B-2811A1907BF7}"/>
              </a:ext>
            </a:extLst>
          </p:cNvPr>
          <p:cNvSpPr txBox="1"/>
          <p:nvPr/>
        </p:nvSpPr>
        <p:spPr>
          <a:xfrm>
            <a:off x="292539" y="725641"/>
            <a:ext cx="11436041" cy="830997"/>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Once the calculation is complete, a new output file will be generated, at which point you can click 		to find Molecular Orbital</a:t>
            </a:r>
          </a:p>
        </p:txBody>
      </p:sp>
      <p:pic>
        <p:nvPicPr>
          <p:cNvPr id="22" name="圖片 21">
            <a:extLst>
              <a:ext uri="{FF2B5EF4-FFF2-40B4-BE49-F238E27FC236}">
                <a16:creationId xmlns:a16="http://schemas.microsoft.com/office/drawing/2014/main" id="{F8750961-1870-4D9F-8FD1-B2219578CCA1}"/>
              </a:ext>
            </a:extLst>
          </p:cNvPr>
          <p:cNvPicPr>
            <a:picLocks noChangeAspect="1"/>
          </p:cNvPicPr>
          <p:nvPr/>
        </p:nvPicPr>
        <p:blipFill>
          <a:blip r:embed="rId3">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1646663" y="1087983"/>
            <a:ext cx="401239" cy="413777"/>
          </a:xfrm>
          <a:prstGeom prst="rect">
            <a:avLst/>
          </a:prstGeom>
        </p:spPr>
      </p:pic>
      <p:sp>
        <p:nvSpPr>
          <p:cNvPr id="23" name="矩形 22">
            <a:extLst>
              <a:ext uri="{FF2B5EF4-FFF2-40B4-BE49-F238E27FC236}">
                <a16:creationId xmlns:a16="http://schemas.microsoft.com/office/drawing/2014/main" id="{99941DDE-A539-489E-9289-91AEDD01D80F}"/>
              </a:ext>
            </a:extLst>
          </p:cNvPr>
          <p:cNvSpPr/>
          <p:nvPr/>
        </p:nvSpPr>
        <p:spPr>
          <a:xfrm>
            <a:off x="493160" y="5024063"/>
            <a:ext cx="4811874" cy="5650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pic>
        <p:nvPicPr>
          <p:cNvPr id="25" name="圖片 24">
            <a:extLst>
              <a:ext uri="{FF2B5EF4-FFF2-40B4-BE49-F238E27FC236}">
                <a16:creationId xmlns:a16="http://schemas.microsoft.com/office/drawing/2014/main" id="{6DAF83A7-13DC-41E2-81D7-3248F3587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263" y="1623246"/>
            <a:ext cx="6202138" cy="4586519"/>
          </a:xfrm>
          <a:prstGeom prst="rect">
            <a:avLst/>
          </a:prstGeom>
        </p:spPr>
      </p:pic>
      <p:sp>
        <p:nvSpPr>
          <p:cNvPr id="26" name="矩形 25">
            <a:extLst>
              <a:ext uri="{FF2B5EF4-FFF2-40B4-BE49-F238E27FC236}">
                <a16:creationId xmlns:a16="http://schemas.microsoft.com/office/drawing/2014/main" id="{07D5154C-6EE8-47C4-BFB1-9617BB05580E}"/>
              </a:ext>
            </a:extLst>
          </p:cNvPr>
          <p:cNvSpPr/>
          <p:nvPr/>
        </p:nvSpPr>
        <p:spPr>
          <a:xfrm>
            <a:off x="9274002" y="2238943"/>
            <a:ext cx="1854995" cy="400110"/>
          </a:xfrm>
          <a:prstGeom prst="rect">
            <a:avLst/>
          </a:prstGeom>
        </p:spPr>
        <p:txBody>
          <a:bodyPr wrap="none">
            <a:spAutoFit/>
          </a:bodyPr>
          <a:lstStyle/>
          <a:p>
            <a:r>
              <a:rPr lang="en-US" altLang="zh-TW" sz="2000" kern="1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Electron density</a:t>
            </a:r>
            <a:endParaRPr lang="zh-TW" altLang="en-US" sz="2000" dirty="0">
              <a:solidFill>
                <a:srgbClr val="FFFF00"/>
              </a:solidFill>
            </a:endParaRPr>
          </a:p>
        </p:txBody>
      </p:sp>
    </p:spTree>
    <p:extLst>
      <p:ext uri="{BB962C8B-B14F-4D97-AF65-F5344CB8AC3E}">
        <p14:creationId xmlns:p14="http://schemas.microsoft.com/office/powerpoint/2010/main" val="2892955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8220" y="275949"/>
            <a:ext cx="8596668" cy="1320800"/>
          </a:xfrm>
        </p:spPr>
        <p:txBody>
          <a:bodyPr>
            <a:normAutofit/>
          </a:bodyPr>
          <a:lstStyle/>
          <a:p>
            <a:r>
              <a:rPr lang="en-US" altLang="zh-TW" sz="3300" dirty="0">
                <a:solidFill>
                  <a:srgbClr val="FF0000"/>
                </a:solidFill>
                <a:latin typeface="Times New Roman" panose="02020603050405020304" pitchFamily="18" charset="0"/>
                <a:cs typeface="Times New Roman" panose="02020603050405020304" pitchFamily="18" charset="0"/>
              </a:rPr>
              <a:t>Molecular Mechanics Force Field</a:t>
            </a:r>
            <a:r>
              <a:rPr lang="en-US" altLang="zh-TW" dirty="0">
                <a:solidFill>
                  <a:srgbClr val="FF0000"/>
                </a:solidFill>
              </a:rPr>
              <a:t/>
            </a:r>
            <a:br>
              <a:rPr lang="en-US" altLang="zh-TW" dirty="0">
                <a:solidFill>
                  <a:srgbClr val="FF0000"/>
                </a:solidFill>
              </a:rPr>
            </a:br>
            <a:r>
              <a:rPr lang="en-US" altLang="zh-TW" sz="2325" dirty="0">
                <a:solidFill>
                  <a:srgbClr val="00B0F0"/>
                </a:solidFill>
                <a:latin typeface="Times New Roman" panose="02020603050405020304" pitchFamily="18" charset="0"/>
                <a:cs typeface="Times New Roman" panose="02020603050405020304" pitchFamily="18" charset="0"/>
              </a:rPr>
              <a:t>(MMFF, Functional Form + Parameter Sets)</a:t>
            </a:r>
            <a:r>
              <a:rPr lang="zh-TW" altLang="en-US" sz="2325" dirty="0">
                <a:solidFill>
                  <a:srgbClr val="FFFF00"/>
                </a:solidFill>
                <a:latin typeface="Times New Roman" panose="02020603050405020304" pitchFamily="18" charset="0"/>
                <a:cs typeface="Times New Roman" panose="02020603050405020304" pitchFamily="18" charset="0"/>
              </a:rPr>
              <a:t> </a:t>
            </a:r>
          </a:p>
        </p:txBody>
      </p:sp>
      <p:sp>
        <p:nvSpPr>
          <p:cNvPr id="3" name="內容版面配置區 2"/>
          <p:cNvSpPr>
            <a:spLocks noGrp="1"/>
          </p:cNvSpPr>
          <p:nvPr>
            <p:ph idx="1"/>
          </p:nvPr>
        </p:nvSpPr>
        <p:spPr>
          <a:xfrm>
            <a:off x="380154" y="1356719"/>
            <a:ext cx="7020780" cy="3772514"/>
          </a:xfrm>
        </p:spPr>
        <p:txBody>
          <a:bodyPr>
            <a:normAutofit/>
          </a:bodyPr>
          <a:lstStyle/>
          <a:p>
            <a:r>
              <a:rPr lang="en-US" altLang="zh-TW" sz="2400" dirty="0">
                <a:latin typeface="Times New Roman" panose="02020603050405020304" pitchFamily="18" charset="0"/>
                <a:cs typeface="Times New Roman" panose="02020603050405020304" pitchFamily="18" charset="0"/>
              </a:rPr>
              <a:t>Total energy is the sum of the functional forms</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pPr defTabSz="685800"/>
            <a:fld id="{2AA957AF-53C0-420B-9C2D-77DB1416566C}" type="slidenum">
              <a:rPr lang="en-US">
                <a:solidFill>
                  <a:srgbClr val="D4D2D0">
                    <a:shade val="50000"/>
                  </a:srgbClr>
                </a:solidFill>
                <a:latin typeface="Arial"/>
              </a:rPr>
              <a:pPr defTabSz="685800"/>
              <a:t>5</a:t>
            </a:fld>
            <a:endParaRPr lang="en-US">
              <a:solidFill>
                <a:srgbClr val="D4D2D0">
                  <a:shade val="50000"/>
                </a:srgbClr>
              </a:solidFill>
              <a:latin typeface="Arial"/>
            </a:endParaRPr>
          </a:p>
        </p:txBody>
      </p:sp>
      <p:sp>
        <p:nvSpPr>
          <p:cNvPr id="4" name="Rectangle 2"/>
          <p:cNvSpPr>
            <a:spLocks noChangeArrowheads="1"/>
          </p:cNvSpPr>
          <p:nvPr/>
        </p:nvSpPr>
        <p:spPr bwMode="auto">
          <a:xfrm>
            <a:off x="2667001" y="7187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zh-TW" altLang="en-US" sz="1350">
              <a:solidFill>
                <a:prstClr val="white"/>
              </a:solidFill>
              <a:latin typeface="Arial"/>
              <a:ea typeface="微軟正黑體" panose="020B0604030504040204" pitchFamily="34" charset="-120"/>
            </a:endParaRPr>
          </a:p>
        </p:txBody>
      </p:sp>
      <p:sp>
        <p:nvSpPr>
          <p:cNvPr id="13" name="向右箭號 12"/>
          <p:cNvSpPr/>
          <p:nvPr/>
        </p:nvSpPr>
        <p:spPr>
          <a:xfrm>
            <a:off x="6007036" y="4637168"/>
            <a:ext cx="594066" cy="378042"/>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endParaRPr lang="zh-TW" altLang="en-US" sz="1350">
              <a:solidFill>
                <a:prstClr val="white"/>
              </a:solidFill>
              <a:latin typeface="Arial"/>
              <a:ea typeface="微軟正黑體" panose="020B0604030504040204" pitchFamily="34" charset="-120"/>
            </a:endParaRPr>
          </a:p>
        </p:txBody>
      </p:sp>
      <p:pic>
        <p:nvPicPr>
          <p:cNvPr id="1056"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12" y="1847441"/>
            <a:ext cx="4809703" cy="3870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6438900" y="2186904"/>
            <a:ext cx="4739640" cy="707886"/>
          </a:xfrm>
          <a:prstGeom prst="rect">
            <a:avLst/>
          </a:prstGeom>
          <a:noFill/>
        </p:spPr>
        <p:txBody>
          <a:bodyPr wrap="square" rtlCol="0">
            <a:spAutoFit/>
          </a:bodyPr>
          <a:lstStyle/>
          <a:p>
            <a:pPr defTabSz="685800"/>
            <a:r>
              <a:rPr lang="en-US" altLang="zh-TW"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Parameters are from experimental data or quantum chemical calculation</a:t>
            </a:r>
            <a:endPar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5" name="文字方塊 14"/>
          <p:cNvSpPr txBox="1"/>
          <p:nvPr/>
        </p:nvSpPr>
        <p:spPr>
          <a:xfrm>
            <a:off x="6712585" y="3063672"/>
            <a:ext cx="4824607" cy="2616101"/>
          </a:xfrm>
          <a:prstGeom prst="rect">
            <a:avLst/>
          </a:prstGeom>
          <a:noFill/>
        </p:spPr>
        <p:txBody>
          <a:bodyPr wrap="square" rtlCol="0">
            <a:spAutoFit/>
          </a:bodyPr>
          <a:lstStyle/>
          <a:p>
            <a:pPr defTabSz="685800"/>
            <a:r>
              <a:rPr lang="en-US" altLang="zh-TW" sz="2000" dirty="0">
                <a:solidFill>
                  <a:srgbClr val="FFC000"/>
                </a:solidFill>
                <a:latin typeface="Times New Roman" panose="02020603050405020304" pitchFamily="18" charset="0"/>
                <a:ea typeface="微軟正黑體" panose="020B0604030504040204" pitchFamily="34" charset="-120"/>
                <a:cs typeface="Times New Roman" panose="02020603050405020304" pitchFamily="18" charset="0"/>
              </a:rPr>
              <a:t>Commonly used Force Fields:</a:t>
            </a:r>
          </a:p>
          <a:p>
            <a:pPr defTabSz="685800"/>
            <a:r>
              <a:rPr lang="en-US" altLang="zh-TW" sz="2000" dirty="0">
                <a:solidFill>
                  <a:srgbClr val="FF66FF"/>
                </a:solidFill>
                <a:latin typeface="Times New Roman" panose="02020603050405020304" pitchFamily="18" charset="0"/>
                <a:ea typeface="微軟正黑體" panose="020B0604030504040204" pitchFamily="34" charset="-120"/>
                <a:cs typeface="Times New Roman" panose="02020603050405020304" pitchFamily="18" charset="0"/>
              </a:rPr>
              <a:t>AMBER</a:t>
            </a:r>
          </a:p>
          <a:p>
            <a:pPr defTabSz="685800"/>
            <a:r>
              <a:rPr lang="en-US" altLang="zh-TW" sz="2000" dirty="0">
                <a:solidFill>
                  <a:srgbClr val="FF66FF"/>
                </a:solidFill>
                <a:latin typeface="Times New Roman" panose="02020603050405020304" pitchFamily="18" charset="0"/>
                <a:ea typeface="微軟正黑體" panose="020B0604030504040204" pitchFamily="34" charset="-120"/>
                <a:cs typeface="Times New Roman" panose="02020603050405020304" pitchFamily="18" charset="0"/>
              </a:rPr>
              <a:t>CHARMM</a:t>
            </a:r>
          </a:p>
          <a:p>
            <a:pPr defTabSz="685800"/>
            <a:r>
              <a:rPr lang="en-US" altLang="zh-TW" sz="2000" dirty="0">
                <a:solidFill>
                  <a:srgbClr val="FF66FF"/>
                </a:solidFill>
                <a:latin typeface="Times New Roman" panose="02020603050405020304" pitchFamily="18" charset="0"/>
                <a:ea typeface="微軟正黑體" panose="020B0604030504040204" pitchFamily="34" charset="-120"/>
                <a:cs typeface="Times New Roman" panose="02020603050405020304" pitchFamily="18" charset="0"/>
              </a:rPr>
              <a:t>UFF</a:t>
            </a:r>
          </a:p>
          <a:p>
            <a:pPr defTabSz="685800"/>
            <a:r>
              <a:rPr lang="en-US" altLang="zh-TW" sz="2000" dirty="0">
                <a:solidFill>
                  <a:srgbClr val="FF66FF"/>
                </a:solidFill>
                <a:latin typeface="Times New Roman" panose="02020603050405020304" pitchFamily="18" charset="0"/>
                <a:ea typeface="微軟正黑體" panose="020B0604030504040204" pitchFamily="34" charset="-120"/>
                <a:cs typeface="Times New Roman" panose="02020603050405020304" pitchFamily="18" charset="0"/>
              </a:rPr>
              <a:t>MMFF</a:t>
            </a:r>
          </a:p>
          <a:p>
            <a:pPr defTabSz="685800"/>
            <a:r>
              <a:rPr lang="en-US" altLang="zh-TW" sz="2000" dirty="0">
                <a:solidFill>
                  <a:srgbClr val="FF66FF"/>
                </a:solidFill>
                <a:latin typeface="Times New Roman" panose="02020603050405020304" pitchFamily="18" charset="0"/>
                <a:ea typeface="微軟正黑體" panose="020B0604030504040204" pitchFamily="34" charset="-120"/>
                <a:cs typeface="Times New Roman" panose="02020603050405020304" pitchFamily="18" charset="0"/>
              </a:rPr>
              <a:t>MM2, MM3, MM4</a:t>
            </a:r>
          </a:p>
          <a:p>
            <a:pPr defTabSz="685800"/>
            <a:r>
              <a:rPr lang="en-US" altLang="zh-TW" sz="2000" dirty="0" smtClean="0">
                <a:solidFill>
                  <a:srgbClr val="92D050"/>
                </a:solidFill>
                <a:latin typeface="Times New Roman" panose="02020603050405020304" pitchFamily="18" charset="0"/>
                <a:ea typeface="微軟正黑體" panose="020B0604030504040204" pitchFamily="34" charset="-120"/>
                <a:cs typeface="Times New Roman" panose="02020603050405020304" pitchFamily="18" charset="0"/>
              </a:rPr>
              <a:t>VSEPR</a:t>
            </a:r>
            <a:endParaRPr lang="en-US" altLang="zh-TW" sz="2000" dirty="0">
              <a:solidFill>
                <a:srgbClr val="92D050"/>
              </a:solidFill>
              <a:latin typeface="Times New Roman" panose="02020603050405020304" pitchFamily="18" charset="0"/>
              <a:ea typeface="微軟正黑體" panose="020B0604030504040204" pitchFamily="34" charset="-120"/>
              <a:cs typeface="Times New Roman" panose="02020603050405020304" pitchFamily="18" charset="0"/>
            </a:endParaRPr>
          </a:p>
          <a:p>
            <a:pPr defTabSz="685800"/>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no electrons, bonds do not break!</a:t>
            </a:r>
          </a:p>
        </p:txBody>
      </p:sp>
      <p:sp>
        <p:nvSpPr>
          <p:cNvPr id="7" name="文字方塊 6"/>
          <p:cNvSpPr txBox="1"/>
          <p:nvPr/>
        </p:nvSpPr>
        <p:spPr>
          <a:xfrm>
            <a:off x="698821" y="5979170"/>
            <a:ext cx="8255465" cy="461665"/>
          </a:xfrm>
          <a:prstGeom prst="rect">
            <a:avLst/>
          </a:prstGeom>
          <a:noFill/>
        </p:spPr>
        <p:txBody>
          <a:bodyPr wrap="none" rtlCol="0">
            <a:spAutoFit/>
          </a:bodyPr>
          <a:lstStyle/>
          <a:p>
            <a:r>
              <a:rPr lang="en-US" altLang="zh-TW" sz="2400" dirty="0" smtClean="0">
                <a:solidFill>
                  <a:srgbClr val="FF0000"/>
                </a:solidFill>
              </a:rPr>
              <a:t>Quantum</a:t>
            </a:r>
            <a:r>
              <a:rPr lang="zh-TW" altLang="en-US" sz="2400" dirty="0" smtClean="0">
                <a:solidFill>
                  <a:srgbClr val="FF0000"/>
                </a:solidFill>
              </a:rPr>
              <a:t> </a:t>
            </a:r>
            <a:r>
              <a:rPr lang="en-US" altLang="zh-TW" sz="2400" dirty="0" smtClean="0">
                <a:solidFill>
                  <a:srgbClr val="FF0000"/>
                </a:solidFill>
              </a:rPr>
              <a:t>Chemistry:</a:t>
            </a:r>
            <a:r>
              <a:rPr lang="zh-TW" altLang="en-US" sz="2400" dirty="0" smtClean="0">
                <a:solidFill>
                  <a:srgbClr val="FF0000"/>
                </a:solidFill>
              </a:rPr>
              <a:t> </a:t>
            </a:r>
            <a:r>
              <a:rPr lang="en-US" altLang="zh-TW" sz="2400" dirty="0" smtClean="0">
                <a:solidFill>
                  <a:srgbClr val="FF0000"/>
                </a:solidFill>
              </a:rPr>
              <a:t>HF,</a:t>
            </a:r>
            <a:r>
              <a:rPr lang="zh-TW" altLang="en-US" sz="2400" dirty="0" smtClean="0">
                <a:solidFill>
                  <a:srgbClr val="FF0000"/>
                </a:solidFill>
              </a:rPr>
              <a:t> </a:t>
            </a:r>
            <a:r>
              <a:rPr lang="en-US" altLang="zh-TW" sz="2400" dirty="0" smtClean="0">
                <a:solidFill>
                  <a:srgbClr val="FF0000"/>
                </a:solidFill>
              </a:rPr>
              <a:t>MP2,</a:t>
            </a:r>
            <a:r>
              <a:rPr lang="zh-TW" altLang="en-US" sz="2400" dirty="0" smtClean="0">
                <a:solidFill>
                  <a:srgbClr val="FF0000"/>
                </a:solidFill>
              </a:rPr>
              <a:t> </a:t>
            </a:r>
            <a:r>
              <a:rPr lang="en-US" altLang="zh-TW" sz="2400" dirty="0" smtClean="0">
                <a:solidFill>
                  <a:srgbClr val="FF0000"/>
                </a:solidFill>
              </a:rPr>
              <a:t>DFT,</a:t>
            </a:r>
            <a:r>
              <a:rPr lang="zh-TW" altLang="en-US" sz="2400" dirty="0" smtClean="0">
                <a:solidFill>
                  <a:srgbClr val="FF0000"/>
                </a:solidFill>
              </a:rPr>
              <a:t> </a:t>
            </a:r>
            <a:r>
              <a:rPr lang="en-US" altLang="zh-TW" sz="2400" dirty="0" err="1" smtClean="0">
                <a:solidFill>
                  <a:srgbClr val="FF0000"/>
                </a:solidFill>
              </a:rPr>
              <a:t>Semiempirical</a:t>
            </a:r>
            <a:r>
              <a:rPr lang="en-US" altLang="zh-TW" sz="2400" dirty="0" smtClean="0">
                <a:solidFill>
                  <a:srgbClr val="FF0000"/>
                </a:solidFill>
              </a:rPr>
              <a:t>:</a:t>
            </a:r>
            <a:r>
              <a:rPr lang="zh-TW" altLang="en-US" sz="2400" dirty="0" smtClean="0">
                <a:solidFill>
                  <a:srgbClr val="FF0000"/>
                </a:solidFill>
              </a:rPr>
              <a:t> </a:t>
            </a:r>
            <a:r>
              <a:rPr lang="en-US" altLang="zh-TW" sz="2400" dirty="0" smtClean="0">
                <a:solidFill>
                  <a:srgbClr val="FF0000"/>
                </a:solidFill>
              </a:rPr>
              <a:t>PM3,</a:t>
            </a:r>
            <a:r>
              <a:rPr lang="zh-TW" altLang="en-US" sz="2400" dirty="0" smtClean="0">
                <a:solidFill>
                  <a:srgbClr val="FF0000"/>
                </a:solidFill>
              </a:rPr>
              <a:t> </a:t>
            </a:r>
            <a:r>
              <a:rPr lang="en-US" altLang="zh-TW" sz="2400" dirty="0" smtClean="0">
                <a:solidFill>
                  <a:srgbClr val="FF0000"/>
                </a:solidFill>
              </a:rPr>
              <a:t>AM1</a:t>
            </a:r>
            <a:r>
              <a:rPr lang="zh-TW" altLang="en-US" sz="2400" dirty="0" smtClean="0">
                <a:solidFill>
                  <a:srgbClr val="FF0000"/>
                </a:solidFill>
              </a:rPr>
              <a:t> </a:t>
            </a:r>
            <a:endParaRPr lang="zh-TW" altLang="en-US" sz="2400" dirty="0">
              <a:solidFill>
                <a:srgbClr val="FF0000"/>
              </a:solidFill>
            </a:endParaRPr>
          </a:p>
        </p:txBody>
      </p:sp>
    </p:spTree>
    <p:extLst>
      <p:ext uri="{BB962C8B-B14F-4D97-AF65-F5344CB8AC3E}">
        <p14:creationId xmlns:p14="http://schemas.microsoft.com/office/powerpoint/2010/main" val="3963918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A0FBD4-212D-422B-9169-24C32A504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883" y="2063903"/>
            <a:ext cx="6059069" cy="4201177"/>
          </a:xfrm>
          <a:prstGeom prst="rect">
            <a:avLst/>
          </a:prstGeom>
        </p:spPr>
      </p:pic>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50</a:t>
            </a:fld>
            <a:endParaRPr lang="zh-TW" altLang="en-US"/>
          </a:p>
        </p:txBody>
      </p:sp>
      <p:sp>
        <p:nvSpPr>
          <p:cNvPr id="9" name="標題 1">
            <a:extLst>
              <a:ext uri="{FF2B5EF4-FFF2-40B4-BE49-F238E27FC236}">
                <a16:creationId xmlns:a16="http://schemas.microsoft.com/office/drawing/2014/main" id="{3CD72441-423F-4714-8663-267B1494CC0E}"/>
              </a:ext>
            </a:extLst>
          </p:cNvPr>
          <p:cNvSpPr txBox="1">
            <a:spLocks/>
          </p:cNvSpPr>
          <p:nvPr/>
        </p:nvSpPr>
        <p:spPr>
          <a:xfrm>
            <a:off x="151283" y="110402"/>
            <a:ext cx="4203547"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Molecular </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Orbital</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 name="圖片 19">
            <a:extLst>
              <a:ext uri="{FF2B5EF4-FFF2-40B4-BE49-F238E27FC236}">
                <a16:creationId xmlns:a16="http://schemas.microsoft.com/office/drawing/2014/main" id="{E35DA740-BB43-4F0B-A6C0-62EF71DB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39" y="1501760"/>
            <a:ext cx="5399344" cy="4829492"/>
          </a:xfrm>
          <a:prstGeom prst="rect">
            <a:avLst/>
          </a:prstGeom>
        </p:spPr>
      </p:pic>
      <p:sp>
        <p:nvSpPr>
          <p:cNvPr id="21" name="文字方塊 20">
            <a:extLst>
              <a:ext uri="{FF2B5EF4-FFF2-40B4-BE49-F238E27FC236}">
                <a16:creationId xmlns:a16="http://schemas.microsoft.com/office/drawing/2014/main" id="{034E5670-05AC-4D07-AA3B-2811A1907BF7}"/>
              </a:ext>
            </a:extLst>
          </p:cNvPr>
          <p:cNvSpPr txBox="1"/>
          <p:nvPr/>
        </p:nvSpPr>
        <p:spPr>
          <a:xfrm>
            <a:off x="292539" y="725641"/>
            <a:ext cx="11436041" cy="830997"/>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Once the calculation is complete, a new output file will be generated, at which point you can click 		to find Molecular Orbital</a:t>
            </a:r>
          </a:p>
        </p:txBody>
      </p:sp>
      <p:pic>
        <p:nvPicPr>
          <p:cNvPr id="22" name="圖片 21">
            <a:extLst>
              <a:ext uri="{FF2B5EF4-FFF2-40B4-BE49-F238E27FC236}">
                <a16:creationId xmlns:a16="http://schemas.microsoft.com/office/drawing/2014/main" id="{F8750961-1870-4D9F-8FD1-B2219578CCA1}"/>
              </a:ext>
            </a:extLst>
          </p:cNvPr>
          <p:cNvPicPr>
            <a:picLocks noChangeAspect="1"/>
          </p:cNvPicPr>
          <p:nvPr/>
        </p:nvPicPr>
        <p:blipFill>
          <a:blip r:embed="rId4">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1661686" y="1069519"/>
            <a:ext cx="401239" cy="413777"/>
          </a:xfrm>
          <a:prstGeom prst="rect">
            <a:avLst/>
          </a:prstGeom>
        </p:spPr>
      </p:pic>
      <p:sp>
        <p:nvSpPr>
          <p:cNvPr id="23" name="矩形 22">
            <a:extLst>
              <a:ext uri="{FF2B5EF4-FFF2-40B4-BE49-F238E27FC236}">
                <a16:creationId xmlns:a16="http://schemas.microsoft.com/office/drawing/2014/main" id="{99941DDE-A539-489E-9289-91AEDD01D80F}"/>
              </a:ext>
            </a:extLst>
          </p:cNvPr>
          <p:cNvSpPr/>
          <p:nvPr/>
        </p:nvSpPr>
        <p:spPr>
          <a:xfrm>
            <a:off x="6010559" y="3236360"/>
            <a:ext cx="2229315" cy="86302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07D5154C-6EE8-47C4-BFB1-9617BB05580E}"/>
              </a:ext>
            </a:extLst>
          </p:cNvPr>
          <p:cNvSpPr/>
          <p:nvPr/>
        </p:nvSpPr>
        <p:spPr>
          <a:xfrm>
            <a:off x="8932332" y="2063903"/>
            <a:ext cx="2420856" cy="400110"/>
          </a:xfrm>
          <a:prstGeom prst="rect">
            <a:avLst/>
          </a:prstGeom>
        </p:spPr>
        <p:txBody>
          <a:bodyPr wrap="none">
            <a:spAutoFit/>
          </a:bodyPr>
          <a:lstStyle/>
          <a:p>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Electrostatic potential</a:t>
            </a:r>
            <a:endParaRPr lang="zh-TW" altLang="en-US" sz="2000" dirty="0"/>
          </a:p>
        </p:txBody>
      </p:sp>
      <p:sp>
        <p:nvSpPr>
          <p:cNvPr id="12" name="矩形 11">
            <a:extLst>
              <a:ext uri="{FF2B5EF4-FFF2-40B4-BE49-F238E27FC236}">
                <a16:creationId xmlns:a16="http://schemas.microsoft.com/office/drawing/2014/main" id="{23F5236C-BB12-42D5-834B-A6F328CDCDFA}"/>
              </a:ext>
            </a:extLst>
          </p:cNvPr>
          <p:cNvSpPr/>
          <p:nvPr/>
        </p:nvSpPr>
        <p:spPr>
          <a:xfrm>
            <a:off x="443381" y="6372235"/>
            <a:ext cx="9469546" cy="400110"/>
          </a:xfrm>
          <a:prstGeom prst="rect">
            <a:avLst/>
          </a:prstGeom>
        </p:spPr>
        <p:txBody>
          <a:bodyPr wrap="square">
            <a:spAutoFit/>
          </a:bodyPr>
          <a:lstStyle/>
          <a:p>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Auto scale range. Don't choose the color is only available after adjusting the range</a:t>
            </a:r>
            <a:endParaRPr lang="zh-TW" altLang="en-US" sz="2000" dirty="0"/>
          </a:p>
        </p:txBody>
      </p:sp>
    </p:spTree>
    <p:extLst>
      <p:ext uri="{BB962C8B-B14F-4D97-AF65-F5344CB8AC3E}">
        <p14:creationId xmlns:p14="http://schemas.microsoft.com/office/powerpoint/2010/main" val="318985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736DB9-DD49-3597-7BF1-70A83983674E}"/>
              </a:ext>
            </a:extLst>
          </p:cNvPr>
          <p:cNvSpPr txBox="1">
            <a:spLocks/>
          </p:cNvSpPr>
          <p:nvPr/>
        </p:nvSpPr>
        <p:spPr>
          <a:xfrm>
            <a:off x="183610" y="147674"/>
            <a:ext cx="6068599"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View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the</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Symmetry</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Elements</a:t>
            </a:r>
            <a:endParaRPr lang="zh-TW" altLang="en-US" sz="32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51</a:t>
            </a:fld>
            <a:endParaRPr lang="zh-TW" altLang="en-US"/>
          </a:p>
        </p:txBody>
      </p:sp>
      <p:pic>
        <p:nvPicPr>
          <p:cNvPr id="8" name="圖片 7">
            <a:extLst>
              <a:ext uri="{FF2B5EF4-FFF2-40B4-BE49-F238E27FC236}">
                <a16:creationId xmlns:a16="http://schemas.microsoft.com/office/drawing/2014/main" id="{136CD874-27F4-D159-ABD1-D9049DE6F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6888" y="234923"/>
            <a:ext cx="422756" cy="409946"/>
          </a:xfrm>
          <a:prstGeom prst="rect">
            <a:avLst/>
          </a:prstGeom>
        </p:spPr>
      </p:pic>
      <p:pic>
        <p:nvPicPr>
          <p:cNvPr id="4" name="圖片 3"/>
          <p:cNvPicPr>
            <a:picLocks noChangeAspect="1"/>
          </p:cNvPicPr>
          <p:nvPr/>
        </p:nvPicPr>
        <p:blipFill>
          <a:blip r:embed="rId3"/>
          <a:stretch>
            <a:fillRect/>
          </a:stretch>
        </p:blipFill>
        <p:spPr>
          <a:xfrm>
            <a:off x="399450" y="1035246"/>
            <a:ext cx="10334876" cy="5491283"/>
          </a:xfrm>
          <a:prstGeom prst="rect">
            <a:avLst/>
          </a:prstGeom>
        </p:spPr>
      </p:pic>
      <p:sp>
        <p:nvSpPr>
          <p:cNvPr id="19" name="矩形 18">
            <a:extLst>
              <a:ext uri="{FF2B5EF4-FFF2-40B4-BE49-F238E27FC236}">
                <a16:creationId xmlns:a16="http://schemas.microsoft.com/office/drawing/2014/main" id="{6EF44FB4-9DE0-4ABE-8E0B-2DF7C6BAF0E2}"/>
              </a:ext>
            </a:extLst>
          </p:cNvPr>
          <p:cNvSpPr/>
          <p:nvPr/>
        </p:nvSpPr>
        <p:spPr>
          <a:xfrm>
            <a:off x="411183" y="3456310"/>
            <a:ext cx="434637" cy="3841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959492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736DB9-DD49-3597-7BF1-70A83983674E}"/>
              </a:ext>
            </a:extLst>
          </p:cNvPr>
          <p:cNvSpPr txBox="1">
            <a:spLocks/>
          </p:cNvSpPr>
          <p:nvPr/>
        </p:nvSpPr>
        <p:spPr>
          <a:xfrm>
            <a:off x="201100" y="169072"/>
            <a:ext cx="474002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Calculated Quantities</a:t>
            </a:r>
            <a:endParaRPr lang="zh-TW" altLang="en-US" sz="32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52</a:t>
            </a:fld>
            <a:endParaRPr lang="zh-TW" altLang="en-US"/>
          </a:p>
        </p:txBody>
      </p:sp>
      <p:sp>
        <p:nvSpPr>
          <p:cNvPr id="7" name="文字方塊 6">
            <a:extLst>
              <a:ext uri="{FF2B5EF4-FFF2-40B4-BE49-F238E27FC236}">
                <a16:creationId xmlns:a16="http://schemas.microsoft.com/office/drawing/2014/main" id="{E7376DFB-A65E-779B-1844-FE41F7625B79}"/>
              </a:ext>
            </a:extLst>
          </p:cNvPr>
          <p:cNvSpPr txBox="1"/>
          <p:nvPr/>
        </p:nvSpPr>
        <p:spPr>
          <a:xfrm>
            <a:off x="201100" y="826054"/>
            <a:ext cx="11606920" cy="2058449"/>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Scroll down to find it</a:t>
            </a:r>
          </a:p>
          <a:p>
            <a:pPr marL="342900" indent="-342900">
              <a:lnSpc>
                <a:spcPct val="150000"/>
              </a:lnSpc>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Overview</a:t>
            </a:r>
          </a:p>
          <a:p>
            <a:pPr marL="342900" indent="-342900">
              <a:lnSpc>
                <a:spcPct val="150000"/>
              </a:lnSpc>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Partial Charges</a:t>
            </a:r>
          </a:p>
          <a:p>
            <a:pPr marL="342900" indent="-342900">
              <a:lnSpc>
                <a:spcPct val="150000"/>
              </a:lnSpc>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Bond Order</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400" dirty="0">
              <a:latin typeface="標楷體" panose="03000509000000000000" pitchFamily="65" charset="-120"/>
              <a:ea typeface="標楷體" panose="03000509000000000000" pitchFamily="65" charset="-120"/>
              <a:cs typeface="Times New Roman" panose="02020603050405020304" pitchFamily="18" charset="0"/>
            </a:endParaRPr>
          </a:p>
        </p:txBody>
      </p:sp>
      <p:grpSp>
        <p:nvGrpSpPr>
          <p:cNvPr id="9" name="群組 8">
            <a:extLst>
              <a:ext uri="{FF2B5EF4-FFF2-40B4-BE49-F238E27FC236}">
                <a16:creationId xmlns:a16="http://schemas.microsoft.com/office/drawing/2014/main" id="{A993EFA9-B7D1-4B4C-B76A-AB5830BB6DB5}"/>
              </a:ext>
            </a:extLst>
          </p:cNvPr>
          <p:cNvGrpSpPr/>
          <p:nvPr/>
        </p:nvGrpSpPr>
        <p:grpSpPr>
          <a:xfrm>
            <a:off x="4643919" y="230717"/>
            <a:ext cx="4806092" cy="6395664"/>
            <a:chOff x="4643919" y="230717"/>
            <a:chExt cx="4806092" cy="6395664"/>
          </a:xfrm>
        </p:grpSpPr>
        <p:pic>
          <p:nvPicPr>
            <p:cNvPr id="4" name="圖片 3">
              <a:extLst>
                <a:ext uri="{FF2B5EF4-FFF2-40B4-BE49-F238E27FC236}">
                  <a16:creationId xmlns:a16="http://schemas.microsoft.com/office/drawing/2014/main" id="{801E10C3-FCE4-4F76-A048-D7B35147E09F}"/>
                </a:ext>
              </a:extLst>
            </p:cNvPr>
            <p:cNvPicPr>
              <a:picLocks noChangeAspect="1"/>
            </p:cNvPicPr>
            <p:nvPr/>
          </p:nvPicPr>
          <p:blipFill rotWithShape="1">
            <a:blip r:embed="rId2">
              <a:extLst>
                <a:ext uri="{28A0092B-C50C-407E-A947-70E740481C1C}">
                  <a14:useLocalDpi xmlns:a14="http://schemas.microsoft.com/office/drawing/2010/main" val="0"/>
                </a:ext>
              </a:extLst>
            </a:blip>
            <a:srcRect r="9124" b="88070"/>
            <a:stretch/>
          </p:blipFill>
          <p:spPr>
            <a:xfrm>
              <a:off x="4643919" y="230717"/>
              <a:ext cx="4806092" cy="681180"/>
            </a:xfrm>
            <a:prstGeom prst="rect">
              <a:avLst/>
            </a:prstGeom>
          </p:spPr>
        </p:pic>
        <p:pic>
          <p:nvPicPr>
            <p:cNvPr id="3" name="圖片 2">
              <a:extLst>
                <a:ext uri="{FF2B5EF4-FFF2-40B4-BE49-F238E27FC236}">
                  <a16:creationId xmlns:a16="http://schemas.microsoft.com/office/drawing/2014/main" id="{287F756F-8C55-4284-A86D-2F3804517AFB}"/>
                </a:ext>
              </a:extLst>
            </p:cNvPr>
            <p:cNvPicPr>
              <a:picLocks noChangeAspect="1"/>
            </p:cNvPicPr>
            <p:nvPr/>
          </p:nvPicPr>
          <p:blipFill rotWithShape="1">
            <a:blip r:embed="rId3"/>
            <a:srcRect l="825" t="28136" r="81475" b="5641"/>
            <a:stretch/>
          </p:blipFill>
          <p:spPr>
            <a:xfrm>
              <a:off x="4643919" y="890137"/>
              <a:ext cx="4806092" cy="5736244"/>
            </a:xfrm>
            <a:prstGeom prst="rect">
              <a:avLst/>
            </a:prstGeom>
          </p:spPr>
        </p:pic>
      </p:grpSp>
    </p:spTree>
    <p:extLst>
      <p:ext uri="{BB962C8B-B14F-4D97-AF65-F5344CB8AC3E}">
        <p14:creationId xmlns:p14="http://schemas.microsoft.com/office/powerpoint/2010/main" val="1228863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53</a:t>
            </a:fld>
            <a:endParaRPr lang="zh-TW" altLang="en-US"/>
          </a:p>
        </p:txBody>
      </p:sp>
      <p:sp>
        <p:nvSpPr>
          <p:cNvPr id="7" name="文字方塊 6">
            <a:extLst>
              <a:ext uri="{FF2B5EF4-FFF2-40B4-BE49-F238E27FC236}">
                <a16:creationId xmlns:a16="http://schemas.microsoft.com/office/drawing/2014/main" id="{E7376DFB-A65E-779B-1844-FE41F7625B79}"/>
              </a:ext>
            </a:extLst>
          </p:cNvPr>
          <p:cNvSpPr txBox="1"/>
          <p:nvPr/>
        </p:nvSpPr>
        <p:spPr>
          <a:xfrm>
            <a:off x="292540" y="793872"/>
            <a:ext cx="11606920" cy="1200329"/>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Describe the parameters of the calculation input, including the method used, the number of charges, the multiple states, as well as the symmetry of the molecule, the heat of generation, and the dipole moment</a:t>
            </a:r>
          </a:p>
        </p:txBody>
      </p:sp>
      <p:pic>
        <p:nvPicPr>
          <p:cNvPr id="5" name="圖片 4">
            <a:extLst>
              <a:ext uri="{FF2B5EF4-FFF2-40B4-BE49-F238E27FC236}">
                <a16:creationId xmlns:a16="http://schemas.microsoft.com/office/drawing/2014/main" id="{161724BB-A02B-4947-968B-5F31DB60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20" y="2055955"/>
            <a:ext cx="8612012" cy="4488886"/>
          </a:xfrm>
          <a:prstGeom prst="rect">
            <a:avLst/>
          </a:prstGeom>
        </p:spPr>
      </p:pic>
      <p:sp>
        <p:nvSpPr>
          <p:cNvPr id="8" name="標題 1">
            <a:extLst>
              <a:ext uri="{FF2B5EF4-FFF2-40B4-BE49-F238E27FC236}">
                <a16:creationId xmlns:a16="http://schemas.microsoft.com/office/drawing/2014/main" id="{AE32C2EC-BBF4-4B72-A37D-6BA97B34D07F}"/>
              </a:ext>
            </a:extLst>
          </p:cNvPr>
          <p:cNvSpPr txBox="1">
            <a:spLocks/>
          </p:cNvSpPr>
          <p:nvPr/>
        </p:nvSpPr>
        <p:spPr>
          <a:xfrm>
            <a:off x="183611" y="147674"/>
            <a:ext cx="474002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Overview</a:t>
            </a:r>
            <a:endParaRPr lang="zh-TW" altLang="en-US" sz="3200" b="1"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96817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54</a:t>
            </a:fld>
            <a:endParaRPr lang="zh-TW" altLang="en-US"/>
          </a:p>
        </p:txBody>
      </p:sp>
      <p:sp>
        <p:nvSpPr>
          <p:cNvPr id="5" name="文字方塊 4">
            <a:extLst>
              <a:ext uri="{FF2B5EF4-FFF2-40B4-BE49-F238E27FC236}">
                <a16:creationId xmlns:a16="http://schemas.microsoft.com/office/drawing/2014/main" id="{59B8B2ED-2088-B864-1591-E9B90BC4BC0A}"/>
              </a:ext>
            </a:extLst>
          </p:cNvPr>
          <p:cNvSpPr txBox="1"/>
          <p:nvPr/>
        </p:nvSpPr>
        <p:spPr>
          <a:xfrm>
            <a:off x="183611" y="798769"/>
            <a:ext cx="11606920" cy="830997"/>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It can know the charge of each atom in the molecule, and understand the ability of atoms in the molecule to pull electrons or donate electrons</a:t>
            </a:r>
            <a:endParaRPr lang="zh-TW" altLang="en-US" sz="24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7" name="圖片 6">
            <a:extLst>
              <a:ext uri="{FF2B5EF4-FFF2-40B4-BE49-F238E27FC236}">
                <a16:creationId xmlns:a16="http://schemas.microsoft.com/office/drawing/2014/main" id="{21782A32-3BEB-4ADD-A94C-EEF4C937A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458" y="1977781"/>
            <a:ext cx="4435084" cy="3504880"/>
          </a:xfrm>
          <a:prstGeom prst="rect">
            <a:avLst/>
          </a:prstGeom>
        </p:spPr>
      </p:pic>
      <p:sp>
        <p:nvSpPr>
          <p:cNvPr id="8" name="標題 1">
            <a:extLst>
              <a:ext uri="{FF2B5EF4-FFF2-40B4-BE49-F238E27FC236}">
                <a16:creationId xmlns:a16="http://schemas.microsoft.com/office/drawing/2014/main" id="{1D90DCA3-6C9D-455E-A57A-4131BE672CC3}"/>
              </a:ext>
            </a:extLst>
          </p:cNvPr>
          <p:cNvSpPr txBox="1">
            <a:spLocks/>
          </p:cNvSpPr>
          <p:nvPr/>
        </p:nvSpPr>
        <p:spPr>
          <a:xfrm>
            <a:off x="183611" y="147674"/>
            <a:ext cx="474002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Partial Charges</a:t>
            </a:r>
            <a:endParaRPr lang="zh-TW" altLang="en-US" sz="3200" b="1"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645842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55</a:t>
            </a:fld>
            <a:endParaRPr lang="zh-TW" altLang="en-US"/>
          </a:p>
        </p:txBody>
      </p:sp>
      <p:sp>
        <p:nvSpPr>
          <p:cNvPr id="5" name="文字方塊 4">
            <a:extLst>
              <a:ext uri="{FF2B5EF4-FFF2-40B4-BE49-F238E27FC236}">
                <a16:creationId xmlns:a16="http://schemas.microsoft.com/office/drawing/2014/main" id="{E04B71CC-1B22-1992-8D64-62D9901C4076}"/>
              </a:ext>
            </a:extLst>
          </p:cNvPr>
          <p:cNvSpPr txBox="1"/>
          <p:nvPr/>
        </p:nvSpPr>
        <p:spPr>
          <a:xfrm>
            <a:off x="183611" y="710484"/>
            <a:ext cx="11606920" cy="461665"/>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The bonding of the individual atoms</a:t>
            </a:r>
            <a:endParaRPr lang="zh-TW" altLang="en-US" sz="24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7" name="圖片 6">
            <a:extLst>
              <a:ext uri="{FF2B5EF4-FFF2-40B4-BE49-F238E27FC236}">
                <a16:creationId xmlns:a16="http://schemas.microsoft.com/office/drawing/2014/main" id="{B27124A0-CA11-48EB-BEE5-B27250C5B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833" y="2182776"/>
            <a:ext cx="9168334" cy="3503075"/>
          </a:xfrm>
          <a:prstGeom prst="rect">
            <a:avLst/>
          </a:prstGeom>
        </p:spPr>
      </p:pic>
      <p:sp>
        <p:nvSpPr>
          <p:cNvPr id="8" name="標題 1">
            <a:extLst>
              <a:ext uri="{FF2B5EF4-FFF2-40B4-BE49-F238E27FC236}">
                <a16:creationId xmlns:a16="http://schemas.microsoft.com/office/drawing/2014/main" id="{D8A8DC32-3585-4168-BBAA-86150D398FA8}"/>
              </a:ext>
            </a:extLst>
          </p:cNvPr>
          <p:cNvSpPr txBox="1">
            <a:spLocks/>
          </p:cNvSpPr>
          <p:nvPr/>
        </p:nvSpPr>
        <p:spPr>
          <a:xfrm>
            <a:off x="183611" y="147674"/>
            <a:ext cx="474002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Bond Order</a:t>
            </a:r>
            <a:endParaRPr lang="zh-TW" altLang="en-US" sz="3200" b="1"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9634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DE15C1A2-04A9-7E64-7756-D371B699D74F}"/>
              </a:ext>
            </a:extLst>
          </p:cNvPr>
          <p:cNvSpPr>
            <a:spLocks noGrp="1"/>
          </p:cNvSpPr>
          <p:nvPr>
            <p:ph type="sldNum" sz="quarter" idx="12"/>
          </p:nvPr>
        </p:nvSpPr>
        <p:spPr/>
        <p:txBody>
          <a:bodyPr/>
          <a:lstStyle/>
          <a:p>
            <a:fld id="{1E5151F4-421D-485F-A88D-49E2B5F97D4D}" type="slidenum">
              <a:rPr lang="zh-TW" altLang="en-US" smtClean="0"/>
              <a:t>56</a:t>
            </a:fld>
            <a:endParaRPr lang="zh-TW" altLang="en-US"/>
          </a:p>
        </p:txBody>
      </p:sp>
      <p:sp>
        <p:nvSpPr>
          <p:cNvPr id="5" name="文字方塊 4">
            <a:extLst>
              <a:ext uri="{FF2B5EF4-FFF2-40B4-BE49-F238E27FC236}">
                <a16:creationId xmlns:a16="http://schemas.microsoft.com/office/drawing/2014/main" id="{E04B71CC-1B22-1992-8D64-62D9901C4076}"/>
              </a:ext>
            </a:extLst>
          </p:cNvPr>
          <p:cNvSpPr txBox="1"/>
          <p:nvPr/>
        </p:nvSpPr>
        <p:spPr>
          <a:xfrm>
            <a:off x="183611" y="659637"/>
            <a:ext cx="11606920" cy="830997"/>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If you want to know more about the molecular structure, you can click on Raw output on the left to view the full output file</a:t>
            </a:r>
            <a:endParaRPr lang="zh-TW" altLang="en-US" sz="24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4" name="圖片 3">
            <a:extLst>
              <a:ext uri="{FF2B5EF4-FFF2-40B4-BE49-F238E27FC236}">
                <a16:creationId xmlns:a16="http://schemas.microsoft.com/office/drawing/2014/main" id="{4934B359-3D6E-447F-A7BE-569621C8D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36" y="1754738"/>
            <a:ext cx="5830114" cy="4820323"/>
          </a:xfrm>
          <a:prstGeom prst="rect">
            <a:avLst/>
          </a:prstGeom>
        </p:spPr>
      </p:pic>
      <p:sp>
        <p:nvSpPr>
          <p:cNvPr id="15" name="矩形 14">
            <a:extLst>
              <a:ext uri="{FF2B5EF4-FFF2-40B4-BE49-F238E27FC236}">
                <a16:creationId xmlns:a16="http://schemas.microsoft.com/office/drawing/2014/main" id="{EF8C4749-E561-410F-9351-59778EC760DF}"/>
              </a:ext>
            </a:extLst>
          </p:cNvPr>
          <p:cNvSpPr/>
          <p:nvPr/>
        </p:nvSpPr>
        <p:spPr>
          <a:xfrm>
            <a:off x="341215" y="4075173"/>
            <a:ext cx="1163120" cy="2313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a:extLst>
              <a:ext uri="{FF2B5EF4-FFF2-40B4-BE49-F238E27FC236}">
                <a16:creationId xmlns:a16="http://schemas.microsoft.com/office/drawing/2014/main" id="{8883839C-9EF4-437F-B9DC-AF358B2F5EE8}"/>
              </a:ext>
            </a:extLst>
          </p:cNvPr>
          <p:cNvCxnSpPr>
            <a:cxnSpLocks/>
          </p:cNvCxnSpPr>
          <p:nvPr/>
        </p:nvCxnSpPr>
        <p:spPr>
          <a:xfrm>
            <a:off x="1504335" y="4190853"/>
            <a:ext cx="485091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圖片 8">
            <a:extLst>
              <a:ext uri="{FF2B5EF4-FFF2-40B4-BE49-F238E27FC236}">
                <a16:creationId xmlns:a16="http://schemas.microsoft.com/office/drawing/2014/main" id="{82C9B1F9-FD36-4665-876B-F7F58B3DC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249" y="2018270"/>
            <a:ext cx="5682705" cy="4113805"/>
          </a:xfrm>
          <a:prstGeom prst="rect">
            <a:avLst/>
          </a:prstGeom>
        </p:spPr>
      </p:pic>
      <p:sp>
        <p:nvSpPr>
          <p:cNvPr id="10" name="標題 1">
            <a:extLst>
              <a:ext uri="{FF2B5EF4-FFF2-40B4-BE49-F238E27FC236}">
                <a16:creationId xmlns:a16="http://schemas.microsoft.com/office/drawing/2014/main" id="{E0883898-075C-44CE-8930-305E7DC02C31}"/>
              </a:ext>
            </a:extLst>
          </p:cNvPr>
          <p:cNvSpPr txBox="1">
            <a:spLocks/>
          </p:cNvSpPr>
          <p:nvPr/>
        </p:nvSpPr>
        <p:spPr>
          <a:xfrm>
            <a:off x="183611" y="147674"/>
            <a:ext cx="474002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Raw output</a:t>
            </a:r>
            <a:endParaRPr lang="zh-TW" altLang="en-US" sz="3200" b="1"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05177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629E54-470F-43E5-8991-656ECBA2B001}"/>
              </a:ext>
            </a:extLst>
          </p:cNvPr>
          <p:cNvSpPr>
            <a:spLocks noGrp="1"/>
          </p:cNvSpPr>
          <p:nvPr>
            <p:ph type="ctrTitle"/>
          </p:nvPr>
        </p:nvSpPr>
        <p:spPr>
          <a:xfrm>
            <a:off x="553714" y="2423518"/>
            <a:ext cx="9337964" cy="1178520"/>
          </a:xfrm>
        </p:spPr>
        <p:txBody>
          <a:bodyPr>
            <a:normAutofit fontScale="90000"/>
          </a:bodyPr>
          <a:lstStyle/>
          <a:p>
            <a:pPr algn="ctr"/>
            <a:r>
              <a:rPr lang="en-US" altLang="zh-TW" sz="6600" dirty="0" smtClean="0">
                <a:solidFill>
                  <a:srgbClr val="FF0000"/>
                </a:solidFill>
                <a:latin typeface="Times New Roman" panose="02020603050405020304" pitchFamily="18" charset="0"/>
                <a:cs typeface="Times New Roman" panose="02020603050405020304" pitchFamily="18" charset="0"/>
              </a:rPr>
              <a:t>Thank</a:t>
            </a:r>
            <a:r>
              <a:rPr lang="zh-TW" altLang="en-US" sz="6600" dirty="0" smtClean="0">
                <a:solidFill>
                  <a:srgbClr val="FF0000"/>
                </a:solidFill>
                <a:latin typeface="Times New Roman" panose="02020603050405020304" pitchFamily="18" charset="0"/>
                <a:cs typeface="Times New Roman" panose="02020603050405020304" pitchFamily="18" charset="0"/>
              </a:rPr>
              <a:t> </a:t>
            </a:r>
            <a:r>
              <a:rPr lang="en-US" altLang="zh-TW" sz="6600" dirty="0" smtClean="0">
                <a:solidFill>
                  <a:srgbClr val="FF0000"/>
                </a:solidFill>
                <a:latin typeface="Times New Roman" panose="02020603050405020304" pitchFamily="18" charset="0"/>
                <a:cs typeface="Times New Roman" panose="02020603050405020304" pitchFamily="18" charset="0"/>
              </a:rPr>
              <a:t>You</a:t>
            </a:r>
            <a:r>
              <a:rPr lang="zh-TW" altLang="en-US" sz="6600" dirty="0" smtClean="0">
                <a:solidFill>
                  <a:srgbClr val="FF0000"/>
                </a:solidFill>
                <a:latin typeface="Times New Roman" panose="02020603050405020304" pitchFamily="18" charset="0"/>
                <a:cs typeface="Times New Roman" panose="02020603050405020304" pitchFamily="18" charset="0"/>
              </a:rPr>
              <a:t> </a:t>
            </a:r>
            <a:r>
              <a:rPr lang="en-US" altLang="zh-TW" sz="6600" dirty="0" smtClean="0">
                <a:solidFill>
                  <a:srgbClr val="FF0000"/>
                </a:solidFill>
                <a:latin typeface="Times New Roman" panose="02020603050405020304" pitchFamily="18" charset="0"/>
                <a:cs typeface="Times New Roman" panose="02020603050405020304" pitchFamily="18" charset="0"/>
              </a:rPr>
              <a:t>for</a:t>
            </a:r>
            <a:r>
              <a:rPr lang="zh-TW" altLang="en-US" sz="6600" dirty="0" smtClean="0">
                <a:solidFill>
                  <a:srgbClr val="FF0000"/>
                </a:solidFill>
                <a:latin typeface="Times New Roman" panose="02020603050405020304" pitchFamily="18" charset="0"/>
                <a:cs typeface="Times New Roman" panose="02020603050405020304" pitchFamily="18" charset="0"/>
              </a:rPr>
              <a:t> </a:t>
            </a:r>
            <a:r>
              <a:rPr lang="en-US" altLang="zh-TW" sz="6600" dirty="0" smtClean="0">
                <a:solidFill>
                  <a:srgbClr val="FF0000"/>
                </a:solidFill>
                <a:latin typeface="Times New Roman" panose="02020603050405020304" pitchFamily="18" charset="0"/>
                <a:cs typeface="Times New Roman" panose="02020603050405020304" pitchFamily="18" charset="0"/>
              </a:rPr>
              <a:t>Your</a:t>
            </a:r>
            <a:r>
              <a:rPr lang="zh-TW" altLang="en-US" sz="6600" dirty="0" smtClean="0">
                <a:solidFill>
                  <a:srgbClr val="FF0000"/>
                </a:solidFill>
                <a:latin typeface="Times New Roman" panose="02020603050405020304" pitchFamily="18" charset="0"/>
                <a:cs typeface="Times New Roman" panose="02020603050405020304" pitchFamily="18" charset="0"/>
              </a:rPr>
              <a:t> </a:t>
            </a:r>
            <a:r>
              <a:rPr lang="en-US" altLang="zh-TW" sz="6600" dirty="0" smtClean="0">
                <a:solidFill>
                  <a:srgbClr val="FF0000"/>
                </a:solidFill>
                <a:latin typeface="Times New Roman" panose="02020603050405020304" pitchFamily="18" charset="0"/>
                <a:cs typeface="Times New Roman" panose="02020603050405020304" pitchFamily="18" charset="0"/>
              </a:rPr>
              <a:t>Participation</a:t>
            </a:r>
            <a:endParaRPr lang="zh-TW" altLang="en-US" sz="6600" dirty="0">
              <a:solidFill>
                <a:srgbClr val="FF0000"/>
              </a:solidFill>
              <a:latin typeface="標楷體" panose="03000509000000000000" pitchFamily="65" charset="-120"/>
              <a:ea typeface="標楷體" panose="03000509000000000000" pitchFamily="65" charset="-120"/>
            </a:endParaRPr>
          </a:p>
        </p:txBody>
      </p:sp>
      <p:sp>
        <p:nvSpPr>
          <p:cNvPr id="5" name="副標題 4"/>
          <p:cNvSpPr>
            <a:spLocks noGrp="1"/>
          </p:cNvSpPr>
          <p:nvPr>
            <p:ph type="subTitle" idx="1"/>
          </p:nvPr>
        </p:nvSpPr>
        <p:spPr>
          <a:xfrm>
            <a:off x="1339228" y="4896653"/>
            <a:ext cx="8067662" cy="1264117"/>
          </a:xfrm>
        </p:spPr>
        <p:txBody>
          <a:bodyPr>
            <a:normAutofit/>
          </a:bodyPr>
          <a:lstStyle/>
          <a:p>
            <a:r>
              <a:rPr lang="en-US" altLang="zh-TW" sz="3200" i="1" dirty="0" smtClean="0">
                <a:solidFill>
                  <a:srgbClr val="0070C0"/>
                </a:solidFill>
                <a:latin typeface="Times New Roman" panose="02020603050405020304" pitchFamily="18" charset="0"/>
                <a:cs typeface="Times New Roman" panose="02020603050405020304" pitchFamily="18" charset="0"/>
              </a:rPr>
              <a:t>Department</a:t>
            </a:r>
            <a:r>
              <a:rPr lang="zh-TW" altLang="en-US" sz="3200" i="1" dirty="0" smtClean="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of</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Chemistry</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and</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Biochemistry</a:t>
            </a:r>
          </a:p>
          <a:p>
            <a:r>
              <a:rPr lang="en-US" altLang="zh-TW" sz="3200" i="1" dirty="0">
                <a:solidFill>
                  <a:srgbClr val="0070C0"/>
                </a:solidFill>
                <a:latin typeface="Times New Roman" panose="02020603050405020304" pitchFamily="18" charset="0"/>
                <a:cs typeface="Times New Roman" panose="02020603050405020304" pitchFamily="18" charset="0"/>
              </a:rPr>
              <a:t>National</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Chung</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Cheng</a:t>
            </a:r>
            <a:r>
              <a:rPr lang="zh-TW" altLang="en-US" sz="3200" i="1" dirty="0">
                <a:solidFill>
                  <a:srgbClr val="0070C0"/>
                </a:solidFill>
                <a:latin typeface="Times New Roman" panose="02020603050405020304" pitchFamily="18" charset="0"/>
                <a:cs typeface="Times New Roman" panose="02020603050405020304" pitchFamily="18" charset="0"/>
              </a:rPr>
              <a:t> </a:t>
            </a:r>
            <a:r>
              <a:rPr lang="en-US" altLang="zh-TW" sz="3200" i="1" dirty="0">
                <a:solidFill>
                  <a:srgbClr val="0070C0"/>
                </a:solidFill>
                <a:latin typeface="Times New Roman" panose="02020603050405020304" pitchFamily="18" charset="0"/>
                <a:cs typeface="Times New Roman" panose="02020603050405020304" pitchFamily="18" charset="0"/>
              </a:rPr>
              <a:t>University</a:t>
            </a:r>
            <a:endParaRPr lang="zh-TW" altLang="en-US" sz="32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97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6C11E81-8F96-BFDE-D97D-7CE0CB60DB48}"/>
              </a:ext>
            </a:extLst>
          </p:cNvPr>
          <p:cNvSpPr>
            <a:spLocks noGrp="1"/>
          </p:cNvSpPr>
          <p:nvPr>
            <p:ph type="sldNum" sz="quarter" idx="12"/>
          </p:nvPr>
        </p:nvSpPr>
        <p:spPr/>
        <p:txBody>
          <a:bodyPr/>
          <a:lstStyle/>
          <a:p>
            <a:fld id="{1E5151F4-421D-485F-A88D-49E2B5F97D4D}" type="slidenum">
              <a:rPr lang="zh-TW" altLang="en-US" smtClean="0"/>
              <a:t>6</a:t>
            </a:fld>
            <a:endParaRPr lang="zh-TW" altLang="en-US"/>
          </a:p>
        </p:txBody>
      </p:sp>
      <p:sp>
        <p:nvSpPr>
          <p:cNvPr id="4" name="標題 1">
            <a:extLst>
              <a:ext uri="{FF2B5EF4-FFF2-40B4-BE49-F238E27FC236}">
                <a16:creationId xmlns:a16="http://schemas.microsoft.com/office/drawing/2014/main" id="{6B7F579C-2470-C506-35F7-AE22174464C1}"/>
              </a:ext>
            </a:extLst>
          </p:cNvPr>
          <p:cNvSpPr txBox="1">
            <a:spLocks/>
          </p:cNvSpPr>
          <p:nvPr/>
        </p:nvSpPr>
        <p:spPr>
          <a:xfrm>
            <a:off x="490989" y="453214"/>
            <a:ext cx="5417703"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How</a:t>
            </a:r>
            <a:r>
              <a:rPr lang="zh-TW" altLang="en-US" sz="3200" b="1"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to</a:t>
            </a:r>
            <a:r>
              <a:rPr lang="zh-TW" altLang="en-US" sz="3200" b="1"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Login</a:t>
            </a:r>
            <a:r>
              <a:rPr lang="zh-TW" altLang="en-US" sz="3200" b="1"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err="1">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WebMO</a:t>
            </a:r>
            <a:r>
              <a:rPr lang="en-US" altLang="zh-TW" sz="3200" b="1"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b="1" dirty="0">
              <a:highlight>
                <a:srgbClr val="FFFFFF"/>
              </a:highlight>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27B1EFCB-9245-4854-A62D-A6097532D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4372" y="557049"/>
            <a:ext cx="5661638" cy="5213118"/>
          </a:xfrm>
          <a:prstGeom prst="rect">
            <a:avLst/>
          </a:prstGeom>
        </p:spPr>
      </p:pic>
      <p:sp>
        <p:nvSpPr>
          <p:cNvPr id="5" name="矩形 4">
            <a:extLst>
              <a:ext uri="{FF2B5EF4-FFF2-40B4-BE49-F238E27FC236}">
                <a16:creationId xmlns:a16="http://schemas.microsoft.com/office/drawing/2014/main" id="{7F36EFB2-87A2-4575-8586-64655572E1F6}"/>
              </a:ext>
            </a:extLst>
          </p:cNvPr>
          <p:cNvSpPr/>
          <p:nvPr/>
        </p:nvSpPr>
        <p:spPr>
          <a:xfrm>
            <a:off x="2595746" y="6331816"/>
            <a:ext cx="7525513" cy="369332"/>
          </a:xfrm>
          <a:prstGeom prst="rect">
            <a:avLst/>
          </a:prstGeom>
        </p:spPr>
        <p:txBody>
          <a:bodyPr wrap="square">
            <a:spAutoFit/>
          </a:bodyPr>
          <a:lstStyle/>
          <a:p>
            <a:r>
              <a:rPr lang="en-US" altLang="zh-TW" b="0" i="0" dirty="0">
                <a:solidFill>
                  <a:srgbClr val="000000"/>
                </a:solidFill>
                <a:effectLst/>
                <a:latin typeface="Times New Roman" panose="02020603050405020304" pitchFamily="18" charset="0"/>
                <a:hlinkClick r:id="rId3"/>
              </a:rPr>
              <a:t>http://apollo.chem.ccu.edu.tw/~WebMO/cgi-bin/webmo_pro/login.cgi</a:t>
            </a:r>
            <a:endParaRPr lang="zh-TW" altLang="en-US" dirty="0"/>
          </a:p>
        </p:txBody>
      </p:sp>
      <p:pic>
        <p:nvPicPr>
          <p:cNvPr id="8" name="圖片 7">
            <a:extLst>
              <a:ext uri="{FF2B5EF4-FFF2-40B4-BE49-F238E27FC236}">
                <a16:creationId xmlns:a16="http://schemas.microsoft.com/office/drawing/2014/main" id="{07E485B4-C2A0-4FE2-B960-530BD0202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24" y="4738372"/>
            <a:ext cx="1929981" cy="1929981"/>
          </a:xfrm>
          <a:prstGeom prst="rect">
            <a:avLst/>
          </a:prstGeom>
        </p:spPr>
      </p:pic>
      <p:sp>
        <p:nvSpPr>
          <p:cNvPr id="10" name="圆角矩形 20">
            <a:extLst>
              <a:ext uri="{FF2B5EF4-FFF2-40B4-BE49-F238E27FC236}">
                <a16:creationId xmlns:a16="http://schemas.microsoft.com/office/drawing/2014/main" id="{38BF948F-E445-4E8F-ADD5-6B09AB3ED001}"/>
              </a:ext>
            </a:extLst>
          </p:cNvPr>
          <p:cNvSpPr>
            <a:spLocks noChangeArrowheads="1"/>
          </p:cNvSpPr>
          <p:nvPr/>
        </p:nvSpPr>
        <p:spPr bwMode="auto">
          <a:xfrm>
            <a:off x="261467" y="2116140"/>
            <a:ext cx="1513238" cy="1948849"/>
          </a:xfrm>
          <a:prstGeom prst="roundRect">
            <a:avLst>
              <a:gd name="adj" fmla="val 5681"/>
            </a:avLst>
          </a:prstGeom>
          <a:noFill/>
          <a:ln w="19050">
            <a:solidFill>
              <a:schemeClr val="accent1"/>
            </a:solidFill>
            <a:round/>
          </a:ln>
        </p:spPr>
        <p:txBody>
          <a:bodyPr lIns="62088" tIns="31045" rIns="62088" bIns="31045"/>
          <a:lstStyle/>
          <a:p>
            <a:pPr lvl="2"/>
            <a:endParaRPr lang="zh-CN" altLang="en-US" sz="1800" dirty="0">
              <a:solidFill>
                <a:srgbClr val="434343"/>
              </a:solidFill>
              <a:latin typeface="Elsie" panose="02000000000000000000" charset="0"/>
            </a:endParaRPr>
          </a:p>
        </p:txBody>
      </p:sp>
      <p:sp>
        <p:nvSpPr>
          <p:cNvPr id="11" name="圆角矩形 21">
            <a:extLst>
              <a:ext uri="{FF2B5EF4-FFF2-40B4-BE49-F238E27FC236}">
                <a16:creationId xmlns:a16="http://schemas.microsoft.com/office/drawing/2014/main" id="{DC5897EA-6144-484C-A2A9-070545141FA1}"/>
              </a:ext>
            </a:extLst>
          </p:cNvPr>
          <p:cNvSpPr>
            <a:spLocks noChangeArrowheads="1"/>
          </p:cNvSpPr>
          <p:nvPr/>
        </p:nvSpPr>
        <p:spPr bwMode="auto">
          <a:xfrm>
            <a:off x="4020682" y="2138589"/>
            <a:ext cx="1728840" cy="1948849"/>
          </a:xfrm>
          <a:prstGeom prst="roundRect">
            <a:avLst>
              <a:gd name="adj" fmla="val 5069"/>
            </a:avLst>
          </a:prstGeom>
          <a:noFill/>
          <a:ln w="19050">
            <a:solidFill>
              <a:schemeClr val="accent3"/>
            </a:solidFill>
            <a:round/>
          </a:ln>
        </p:spPr>
        <p:txBody>
          <a:bodyPr lIns="62088" tIns="31045" rIns="62088" bIns="31045"/>
          <a:lstStyle/>
          <a:p>
            <a:pPr lvl="2"/>
            <a:endParaRPr lang="zh-CN" altLang="en-US" sz="1800" dirty="0">
              <a:solidFill>
                <a:srgbClr val="434343"/>
              </a:solidFill>
              <a:latin typeface="Elsie" panose="02000000000000000000" charset="0"/>
            </a:endParaRPr>
          </a:p>
        </p:txBody>
      </p:sp>
      <p:sp>
        <p:nvSpPr>
          <p:cNvPr id="12" name="圆角矩形 23">
            <a:extLst>
              <a:ext uri="{FF2B5EF4-FFF2-40B4-BE49-F238E27FC236}">
                <a16:creationId xmlns:a16="http://schemas.microsoft.com/office/drawing/2014/main" id="{F9B63CC8-1080-4044-9DDE-DB39124788F3}"/>
              </a:ext>
            </a:extLst>
          </p:cNvPr>
          <p:cNvSpPr>
            <a:spLocks noChangeArrowheads="1"/>
          </p:cNvSpPr>
          <p:nvPr/>
        </p:nvSpPr>
        <p:spPr bwMode="auto">
          <a:xfrm>
            <a:off x="2163072" y="2126985"/>
            <a:ext cx="1406395" cy="1948849"/>
          </a:xfrm>
          <a:prstGeom prst="roundRect">
            <a:avLst>
              <a:gd name="adj" fmla="val 5069"/>
            </a:avLst>
          </a:prstGeom>
          <a:noFill/>
          <a:ln w="19050">
            <a:solidFill>
              <a:schemeClr val="accent2"/>
            </a:solidFill>
            <a:round/>
          </a:ln>
        </p:spPr>
        <p:txBody>
          <a:bodyPr lIns="62088" tIns="31045" rIns="62088" bIns="31045"/>
          <a:lstStyle/>
          <a:p>
            <a:pPr lvl="2"/>
            <a:endParaRPr lang="zh-CN" altLang="en-US" sz="1800" dirty="0">
              <a:solidFill>
                <a:srgbClr val="434343"/>
              </a:solidFill>
              <a:latin typeface="Elsie" panose="02000000000000000000" charset="0"/>
            </a:endParaRPr>
          </a:p>
        </p:txBody>
      </p:sp>
      <p:sp>
        <p:nvSpPr>
          <p:cNvPr id="13" name="矩形 12">
            <a:extLst>
              <a:ext uri="{FF2B5EF4-FFF2-40B4-BE49-F238E27FC236}">
                <a16:creationId xmlns:a16="http://schemas.microsoft.com/office/drawing/2014/main" id="{68D59C47-A1EC-464D-813A-CDB7F04BA79E}"/>
              </a:ext>
            </a:extLst>
          </p:cNvPr>
          <p:cNvSpPr/>
          <p:nvPr/>
        </p:nvSpPr>
        <p:spPr bwMode="auto">
          <a:xfrm>
            <a:off x="294580" y="4273835"/>
            <a:ext cx="5186292" cy="278140"/>
          </a:xfrm>
          <a:prstGeom prst="rect">
            <a:avLst/>
          </a:prstGeom>
          <a:solidFill>
            <a:schemeClr val="accent4"/>
          </a:solidFill>
          <a:ln w="28575">
            <a:noFill/>
          </a:ln>
          <a:scene3d>
            <a:camera prst="orthographicFront"/>
            <a:lightRig rig="threePt" dir="t"/>
          </a:scene3d>
          <a:sp3d/>
        </p:spPr>
        <p:txBody>
          <a:bodyPr wrap="square" lIns="62088" tIns="31045" rIns="62088" bIns="31045">
            <a:spAutoFit/>
          </a:bodyPr>
          <a:lstStyle/>
          <a:p>
            <a:pPr algn="ctr" defTabSz="0">
              <a:tabLst>
                <a:tab pos="5785485" algn="r"/>
              </a:tabLst>
              <a:defRPr/>
            </a:pPr>
            <a:endParaRPr lang="zh-CN" altLang="en-US" sz="1400" noProof="1">
              <a:solidFill>
                <a:schemeClr val="bg1"/>
              </a:solidFill>
              <a:latin typeface="Elsie" panose="02000000000000000000" charset="0"/>
              <a:ea typeface="Elsie" panose="02000000000000000000" charset="0"/>
            </a:endParaRPr>
          </a:p>
        </p:txBody>
      </p:sp>
      <p:sp>
        <p:nvSpPr>
          <p:cNvPr id="14" name="圆角矩形 29">
            <a:extLst>
              <a:ext uri="{FF2B5EF4-FFF2-40B4-BE49-F238E27FC236}">
                <a16:creationId xmlns:a16="http://schemas.microsoft.com/office/drawing/2014/main" id="{740BA58D-559A-4756-A1EA-679876F00CFC}"/>
              </a:ext>
            </a:extLst>
          </p:cNvPr>
          <p:cNvSpPr>
            <a:spLocks noChangeArrowheads="1"/>
          </p:cNvSpPr>
          <p:nvPr/>
        </p:nvSpPr>
        <p:spPr bwMode="auto">
          <a:xfrm>
            <a:off x="2163072" y="1708018"/>
            <a:ext cx="1406395" cy="290423"/>
          </a:xfrm>
          <a:prstGeom prst="roundRect">
            <a:avLst>
              <a:gd name="adj" fmla="val 16667"/>
            </a:avLst>
          </a:prstGeom>
          <a:solidFill>
            <a:schemeClr val="accent2"/>
          </a:solidFill>
          <a:ln w="9525">
            <a:noFill/>
            <a:round/>
          </a:ln>
        </p:spPr>
        <p:txBody>
          <a:bodyPr lIns="62088" tIns="31045" rIns="62088" bIns="31045"/>
          <a:lstStyle/>
          <a:p>
            <a:endParaRPr lang="zh-CN" altLang="en-US" sz="1800" dirty="0">
              <a:solidFill>
                <a:srgbClr val="434343"/>
              </a:solidFill>
              <a:latin typeface="Elsie" panose="02000000000000000000" charset="0"/>
            </a:endParaRPr>
          </a:p>
        </p:txBody>
      </p:sp>
      <p:sp>
        <p:nvSpPr>
          <p:cNvPr id="15" name="圆角矩形 30">
            <a:extLst>
              <a:ext uri="{FF2B5EF4-FFF2-40B4-BE49-F238E27FC236}">
                <a16:creationId xmlns:a16="http://schemas.microsoft.com/office/drawing/2014/main" id="{6AD9B5D6-2EDA-49FB-A687-9D2155D81E58}"/>
              </a:ext>
            </a:extLst>
          </p:cNvPr>
          <p:cNvSpPr>
            <a:spLocks noChangeArrowheads="1"/>
          </p:cNvSpPr>
          <p:nvPr/>
        </p:nvSpPr>
        <p:spPr bwMode="auto">
          <a:xfrm>
            <a:off x="4008314" y="1708018"/>
            <a:ext cx="1728840" cy="290423"/>
          </a:xfrm>
          <a:prstGeom prst="roundRect">
            <a:avLst>
              <a:gd name="adj" fmla="val 16667"/>
            </a:avLst>
          </a:prstGeom>
          <a:solidFill>
            <a:schemeClr val="accent3"/>
          </a:solidFill>
          <a:ln w="9525">
            <a:noFill/>
            <a:round/>
          </a:ln>
        </p:spPr>
        <p:txBody>
          <a:bodyPr lIns="62088" tIns="31045" rIns="62088" bIns="31045"/>
          <a:lstStyle/>
          <a:p>
            <a:endParaRPr lang="zh-CN" altLang="en-US" sz="1800" dirty="0">
              <a:solidFill>
                <a:srgbClr val="434343"/>
              </a:solidFill>
              <a:latin typeface="Elsie" panose="02000000000000000000" charset="0"/>
            </a:endParaRPr>
          </a:p>
        </p:txBody>
      </p:sp>
      <p:sp>
        <p:nvSpPr>
          <p:cNvPr id="16" name="圆角矩形 31">
            <a:extLst>
              <a:ext uri="{FF2B5EF4-FFF2-40B4-BE49-F238E27FC236}">
                <a16:creationId xmlns:a16="http://schemas.microsoft.com/office/drawing/2014/main" id="{C8F04DAA-B95E-415F-BFF6-A86540C5C993}"/>
              </a:ext>
            </a:extLst>
          </p:cNvPr>
          <p:cNvSpPr>
            <a:spLocks noChangeArrowheads="1"/>
          </p:cNvSpPr>
          <p:nvPr/>
        </p:nvSpPr>
        <p:spPr bwMode="auto">
          <a:xfrm>
            <a:off x="261466" y="1697173"/>
            <a:ext cx="1513239" cy="290423"/>
          </a:xfrm>
          <a:prstGeom prst="roundRect">
            <a:avLst>
              <a:gd name="adj" fmla="val 16667"/>
            </a:avLst>
          </a:prstGeom>
          <a:solidFill>
            <a:schemeClr val="accent1"/>
          </a:solidFill>
          <a:ln w="38100">
            <a:noFill/>
            <a:round/>
          </a:ln>
        </p:spPr>
        <p:txBody>
          <a:bodyPr lIns="62088" tIns="31045" rIns="62088" bIns="31045"/>
          <a:lstStyle/>
          <a:p>
            <a:endParaRPr lang="zh-CN" altLang="en-US" sz="1800" dirty="0">
              <a:solidFill>
                <a:srgbClr val="434343"/>
              </a:solidFill>
              <a:latin typeface="Elsie" panose="02000000000000000000" charset="0"/>
            </a:endParaRPr>
          </a:p>
        </p:txBody>
      </p:sp>
      <p:sp>
        <p:nvSpPr>
          <p:cNvPr id="17" name="燕尾形 35">
            <a:extLst>
              <a:ext uri="{FF2B5EF4-FFF2-40B4-BE49-F238E27FC236}">
                <a16:creationId xmlns:a16="http://schemas.microsoft.com/office/drawing/2014/main" id="{D0F1CBC8-3136-482F-A578-9A00F423F132}"/>
              </a:ext>
            </a:extLst>
          </p:cNvPr>
          <p:cNvSpPr>
            <a:spLocks noChangeArrowheads="1"/>
          </p:cNvSpPr>
          <p:nvPr/>
        </p:nvSpPr>
        <p:spPr bwMode="auto">
          <a:xfrm rot="10800000" flipH="1" flipV="1">
            <a:off x="3682262" y="2784272"/>
            <a:ext cx="268205" cy="449125"/>
          </a:xfrm>
          <a:prstGeom prst="chevron">
            <a:avLst>
              <a:gd name="adj" fmla="val 39398"/>
            </a:avLst>
          </a:prstGeom>
          <a:solidFill>
            <a:schemeClr val="accent2"/>
          </a:solidFill>
          <a:ln w="9525">
            <a:noFill/>
            <a:round/>
          </a:ln>
        </p:spPr>
        <p:txBody>
          <a:bodyPr lIns="62088" tIns="31045" rIns="62088" bIns="31045"/>
          <a:lstStyle/>
          <a:p>
            <a:endParaRPr lang="zh-CN" altLang="en-US" sz="1800" dirty="0">
              <a:solidFill>
                <a:srgbClr val="434343"/>
              </a:solidFill>
              <a:latin typeface="Elsie" panose="02000000000000000000" charset="0"/>
            </a:endParaRPr>
          </a:p>
        </p:txBody>
      </p:sp>
      <p:sp>
        <p:nvSpPr>
          <p:cNvPr id="18" name="燕尾形 36">
            <a:extLst>
              <a:ext uri="{FF2B5EF4-FFF2-40B4-BE49-F238E27FC236}">
                <a16:creationId xmlns:a16="http://schemas.microsoft.com/office/drawing/2014/main" id="{35FAEB88-7718-454B-9F93-77D13980B655}"/>
              </a:ext>
            </a:extLst>
          </p:cNvPr>
          <p:cNvSpPr>
            <a:spLocks noChangeArrowheads="1"/>
          </p:cNvSpPr>
          <p:nvPr/>
        </p:nvSpPr>
        <p:spPr bwMode="auto">
          <a:xfrm rot="10800000" flipH="1" flipV="1">
            <a:off x="1853462" y="2749835"/>
            <a:ext cx="268205" cy="449123"/>
          </a:xfrm>
          <a:prstGeom prst="chevron">
            <a:avLst>
              <a:gd name="adj" fmla="val 39398"/>
            </a:avLst>
          </a:prstGeom>
          <a:solidFill>
            <a:schemeClr val="accent1"/>
          </a:solidFill>
          <a:ln w="9525">
            <a:noFill/>
            <a:round/>
          </a:ln>
        </p:spPr>
        <p:txBody>
          <a:bodyPr lIns="62088" tIns="31045" rIns="62088" bIns="31045"/>
          <a:lstStyle/>
          <a:p>
            <a:endParaRPr lang="zh-CN" altLang="en-US" sz="1800" dirty="0">
              <a:solidFill>
                <a:srgbClr val="434343"/>
              </a:solidFill>
              <a:latin typeface="Elsie" panose="02000000000000000000" charset="0"/>
            </a:endParaRPr>
          </a:p>
        </p:txBody>
      </p:sp>
      <p:sp>
        <p:nvSpPr>
          <p:cNvPr id="19" name="TextBox 18">
            <a:extLst>
              <a:ext uri="{FF2B5EF4-FFF2-40B4-BE49-F238E27FC236}">
                <a16:creationId xmlns:a16="http://schemas.microsoft.com/office/drawing/2014/main" id="{373F0BDD-095B-4344-8BFD-B943AAD9B108}"/>
              </a:ext>
            </a:extLst>
          </p:cNvPr>
          <p:cNvSpPr txBox="1"/>
          <p:nvPr/>
        </p:nvSpPr>
        <p:spPr>
          <a:xfrm flipH="1">
            <a:off x="276942" y="2512848"/>
            <a:ext cx="1555817" cy="1200329"/>
          </a:xfrm>
          <a:prstGeom prst="rect">
            <a:avLst/>
          </a:prstGeom>
          <a:noFill/>
        </p:spPr>
        <p:txBody>
          <a:bodyPr wrap="square" rtlCol="0">
            <a:spAutoFit/>
          </a:bodyPr>
          <a:lstStyle/>
          <a:p>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Connect</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to</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WebMO</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Page</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from</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your</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Web</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Browser</a:t>
            </a:r>
            <a:endParaRPr lang="en-US" b="1" dirty="0">
              <a:latin typeface="Elsie" panose="02000000000000000000" charset="0"/>
              <a:ea typeface="Roboto Black" charset="0"/>
              <a:cs typeface="Roboto Black" charset="0"/>
            </a:endParaRPr>
          </a:p>
        </p:txBody>
      </p:sp>
      <p:sp>
        <p:nvSpPr>
          <p:cNvPr id="20" name="TextBox 18">
            <a:extLst>
              <a:ext uri="{FF2B5EF4-FFF2-40B4-BE49-F238E27FC236}">
                <a16:creationId xmlns:a16="http://schemas.microsoft.com/office/drawing/2014/main" id="{C4D57A38-C6A0-49D7-A97D-095064EEC9CC}"/>
              </a:ext>
            </a:extLst>
          </p:cNvPr>
          <p:cNvSpPr txBox="1"/>
          <p:nvPr/>
        </p:nvSpPr>
        <p:spPr>
          <a:xfrm flipH="1">
            <a:off x="2158105" y="2512848"/>
            <a:ext cx="1479776" cy="1200329"/>
          </a:xfrm>
          <a:prstGeom prst="rect">
            <a:avLst/>
          </a:prstGeom>
          <a:noFill/>
        </p:spPr>
        <p:txBody>
          <a:bodyPr wrap="square" rtlCol="0">
            <a:spAutoFit/>
          </a:bodyPr>
          <a:lstStyle/>
          <a:p>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Find</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the</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username</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and</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passwd</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the</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TA</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provided</a:t>
            </a:r>
            <a:endParaRPr lang="en-US" b="1" dirty="0">
              <a:latin typeface="Elsie" panose="02000000000000000000" charset="0"/>
              <a:ea typeface="Roboto Black" charset="0"/>
              <a:cs typeface="Roboto Black" charset="0"/>
            </a:endParaRPr>
          </a:p>
        </p:txBody>
      </p:sp>
      <p:sp>
        <p:nvSpPr>
          <p:cNvPr id="21" name="TextBox 18">
            <a:extLst>
              <a:ext uri="{FF2B5EF4-FFF2-40B4-BE49-F238E27FC236}">
                <a16:creationId xmlns:a16="http://schemas.microsoft.com/office/drawing/2014/main" id="{74CBF845-0312-47EF-B598-F158291EBBA1}"/>
              </a:ext>
            </a:extLst>
          </p:cNvPr>
          <p:cNvSpPr txBox="1"/>
          <p:nvPr/>
        </p:nvSpPr>
        <p:spPr>
          <a:xfrm flipH="1">
            <a:off x="4066368" y="2512848"/>
            <a:ext cx="1611851" cy="923330"/>
          </a:xfrm>
          <a:prstGeom prst="rect">
            <a:avLst/>
          </a:prstGeom>
          <a:noFill/>
        </p:spPr>
        <p:txBody>
          <a:bodyPr wrap="square" rtlCol="0">
            <a:spAutoFit/>
          </a:bodyPr>
          <a:lstStyle/>
          <a:p>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Enter</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the</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account</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info.</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to</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login</a:t>
            </a:r>
            <a:endParaRPr lang="en-US" b="1" dirty="0">
              <a:latin typeface="Elsie" panose="02000000000000000000" charset="0"/>
              <a:ea typeface="Roboto Black" charset="0"/>
              <a:cs typeface="Roboto Black" charset="0"/>
            </a:endParaRPr>
          </a:p>
        </p:txBody>
      </p:sp>
      <p:sp>
        <p:nvSpPr>
          <p:cNvPr id="22" name="燕尾形 36">
            <a:extLst>
              <a:ext uri="{FF2B5EF4-FFF2-40B4-BE49-F238E27FC236}">
                <a16:creationId xmlns:a16="http://schemas.microsoft.com/office/drawing/2014/main" id="{C2B09ADF-71AA-4DD7-A08F-0BC1D4D587A9}"/>
              </a:ext>
            </a:extLst>
          </p:cNvPr>
          <p:cNvSpPr>
            <a:spLocks noChangeArrowheads="1"/>
          </p:cNvSpPr>
          <p:nvPr/>
        </p:nvSpPr>
        <p:spPr bwMode="auto">
          <a:xfrm rot="10800000" flipH="1" flipV="1">
            <a:off x="5878715" y="2793833"/>
            <a:ext cx="268205" cy="449123"/>
          </a:xfrm>
          <a:prstGeom prst="chevron">
            <a:avLst>
              <a:gd name="adj" fmla="val 39398"/>
            </a:avLst>
          </a:prstGeom>
          <a:solidFill>
            <a:schemeClr val="accent1"/>
          </a:solidFill>
          <a:ln w="9525">
            <a:noFill/>
            <a:round/>
          </a:ln>
        </p:spPr>
        <p:txBody>
          <a:bodyPr lIns="62088" tIns="31045" rIns="62088" bIns="31045"/>
          <a:lstStyle/>
          <a:p>
            <a:endParaRPr lang="zh-CN" altLang="en-US" sz="1800" dirty="0">
              <a:solidFill>
                <a:srgbClr val="434343"/>
              </a:solidFill>
              <a:latin typeface="Elsie" panose="02000000000000000000" charset="0"/>
            </a:endParaRPr>
          </a:p>
        </p:txBody>
      </p:sp>
    </p:spTree>
    <p:extLst>
      <p:ext uri="{BB962C8B-B14F-4D97-AF65-F5344CB8AC3E}">
        <p14:creationId xmlns:p14="http://schemas.microsoft.com/office/powerpoint/2010/main" val="127269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450" decel="100000" fill="hold"/>
                                        <p:tgtEl>
                                          <p:spTgt spid="1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450" decel="100000" fill="hold"/>
                                        <p:tgtEl>
                                          <p:spTgt spid="14"/>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450" decel="100000" fill="hold"/>
                                        <p:tgtEl>
                                          <p:spTgt spid="15"/>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12" presetClass="entr" presetSubtype="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lide(fromTop)">
                                      <p:cBhvr>
                                        <p:cTn id="26" dur="500"/>
                                        <p:tgtEl>
                                          <p:spTgt spid="10"/>
                                        </p:tgtEl>
                                      </p:cBhvr>
                                    </p:animEffect>
                                  </p:childTnLst>
                                </p:cTn>
                              </p:par>
                            </p:childTnLst>
                          </p:cTn>
                        </p:par>
                        <p:par>
                          <p:cTn id="27" fill="hold">
                            <p:stCondLst>
                              <p:cond delay="1000"/>
                            </p:stCondLst>
                            <p:childTnLst>
                              <p:par>
                                <p:cTn id="28" presetID="1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lide(fromTop)">
                                      <p:cBhvr>
                                        <p:cTn id="30" dur="500"/>
                                        <p:tgtEl>
                                          <p:spTgt spid="12"/>
                                        </p:tgtEl>
                                      </p:cBhvr>
                                    </p:animEffect>
                                  </p:childTnLst>
                                </p:cTn>
                              </p:par>
                            </p:childTnLst>
                          </p:cTn>
                        </p:par>
                        <p:par>
                          <p:cTn id="31" fill="hold">
                            <p:stCondLst>
                              <p:cond delay="1500"/>
                            </p:stCondLst>
                            <p:childTnLst>
                              <p:par>
                                <p:cTn id="32" presetID="1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lide(fromTop)">
                                      <p:cBhvr>
                                        <p:cTn id="34" dur="500"/>
                                        <p:tgtEl>
                                          <p:spTgt spid="11"/>
                                        </p:tgtEl>
                                      </p:cBhvr>
                                    </p:animEffect>
                                  </p:childTnLst>
                                </p:cTn>
                              </p:par>
                            </p:childTnLst>
                          </p:cTn>
                        </p:par>
                        <p:par>
                          <p:cTn id="35" fill="hold">
                            <p:stCondLst>
                              <p:cond delay="2000"/>
                            </p:stCondLst>
                            <p:childTnLst>
                              <p:par>
                                <p:cTn id="36" presetID="12" presetClass="entr" presetSubtype="1"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slide(fromTop)">
                                      <p:cBhvr>
                                        <p:cTn id="38" dur="500"/>
                                        <p:tgtEl>
                                          <p:spTgt spid="18"/>
                                        </p:tgtEl>
                                      </p:cBhvr>
                                    </p:animEffect>
                                  </p:childTnLst>
                                </p:cTn>
                              </p:par>
                            </p:childTnLst>
                          </p:cTn>
                        </p:par>
                        <p:par>
                          <p:cTn id="39" fill="hold">
                            <p:stCondLst>
                              <p:cond delay="2500"/>
                            </p:stCondLst>
                            <p:childTnLst>
                              <p:par>
                                <p:cTn id="40" presetID="12" presetClass="entr" presetSubtype="1"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slide(fromTop)">
                                      <p:cBhvr>
                                        <p:cTn id="42" dur="500"/>
                                        <p:tgtEl>
                                          <p:spTgt spid="1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3000"/>
                            </p:stCondLst>
                            <p:childTnLst>
                              <p:par>
                                <p:cTn id="49" presetID="12" presetClass="entr" presetSubtype="1"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slide(fromTop)">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2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BD95AE9-56B9-4191-A628-5489471B3120}"/>
              </a:ext>
            </a:extLst>
          </p:cNvPr>
          <p:cNvSpPr>
            <a:spLocks noGrp="1"/>
          </p:cNvSpPr>
          <p:nvPr>
            <p:ph idx="1"/>
          </p:nvPr>
        </p:nvSpPr>
        <p:spPr>
          <a:xfrm>
            <a:off x="360369" y="855402"/>
            <a:ext cx="11667744" cy="1123337"/>
          </a:xfrm>
        </p:spPr>
        <p:txBody>
          <a:bodyPr>
            <a:noAutofit/>
          </a:bodyPr>
          <a:lstStyle/>
          <a:p>
            <a:pPr marL="0" indent="0">
              <a:buNone/>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After</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you</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log</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in,</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you</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see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the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Job</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Manager</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page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listing</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all</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the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job</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you</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have</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submitted.</a:t>
            </a:r>
          </a:p>
          <a:p>
            <a:pPr marL="0" indent="0">
              <a:buNone/>
            </a:pPr>
            <a:endPar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6C11E81-8F96-BFDE-D97D-7CE0CB60DB48}"/>
              </a:ext>
            </a:extLst>
          </p:cNvPr>
          <p:cNvSpPr>
            <a:spLocks noGrp="1"/>
          </p:cNvSpPr>
          <p:nvPr>
            <p:ph type="sldNum" sz="quarter" idx="12"/>
          </p:nvPr>
        </p:nvSpPr>
        <p:spPr/>
        <p:txBody>
          <a:bodyPr/>
          <a:lstStyle/>
          <a:p>
            <a:fld id="{1E5151F4-421D-485F-A88D-49E2B5F97D4D}" type="slidenum">
              <a:rPr lang="zh-TW" altLang="en-US" smtClean="0"/>
              <a:t>7</a:t>
            </a:fld>
            <a:endParaRPr lang="zh-TW" altLang="en-US"/>
          </a:p>
        </p:txBody>
      </p:sp>
      <p:sp>
        <p:nvSpPr>
          <p:cNvPr id="4" name="標題 1">
            <a:extLst>
              <a:ext uri="{FF2B5EF4-FFF2-40B4-BE49-F238E27FC236}">
                <a16:creationId xmlns:a16="http://schemas.microsoft.com/office/drawing/2014/main" id="{6B7F579C-2470-C506-35F7-AE22174464C1}"/>
              </a:ext>
            </a:extLst>
          </p:cNvPr>
          <p:cNvSpPr txBox="1">
            <a:spLocks/>
          </p:cNvSpPr>
          <p:nvPr/>
        </p:nvSpPr>
        <p:spPr>
          <a:xfrm>
            <a:off x="0" y="84937"/>
            <a:ext cx="2661140" cy="5844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Job manager</a:t>
            </a:r>
            <a:endParaRPr lang="zh-TW" altLang="en-US" sz="3200" b="1" dirty="0">
              <a:highlight>
                <a:srgbClr val="FFFFFF"/>
              </a:highlight>
              <a:latin typeface="標楷體" panose="03000509000000000000" pitchFamily="65" charset="-120"/>
              <a:ea typeface="標楷體" panose="03000509000000000000" pitchFamily="65" charset="-120"/>
              <a:cs typeface="Times New Roman" panose="02020603050405020304" pitchFamily="18" charset="0"/>
            </a:endParaRPr>
          </a:p>
        </p:txBody>
      </p:sp>
      <p:sp>
        <p:nvSpPr>
          <p:cNvPr id="7" name="內容版面配置區 2">
            <a:extLst>
              <a:ext uri="{FF2B5EF4-FFF2-40B4-BE49-F238E27FC236}">
                <a16:creationId xmlns:a16="http://schemas.microsoft.com/office/drawing/2014/main" id="{A4E40C40-8FB5-474D-A646-08592E555F55}"/>
              </a:ext>
            </a:extLst>
          </p:cNvPr>
          <p:cNvSpPr txBox="1">
            <a:spLocks/>
          </p:cNvSpPr>
          <p:nvPr/>
        </p:nvSpPr>
        <p:spPr>
          <a:xfrm>
            <a:off x="360369" y="6370551"/>
            <a:ext cx="10515600" cy="4744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Press</a:t>
            </a:r>
            <a:r>
              <a:rPr lang="zh-TW"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New job</a:t>
            </a:r>
            <a:r>
              <a:rPr lang="zh-TW"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and</a:t>
            </a:r>
            <a:r>
              <a:rPr lang="zh-TW" altLang="en-US"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then</a:t>
            </a:r>
            <a:r>
              <a:rPr lang="zh-TW"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Create new job</a:t>
            </a:r>
            <a:r>
              <a:rPr lang="zh-TW"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to</a:t>
            </a:r>
            <a:r>
              <a:rPr lang="zh-TW" altLang="en-US"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open</a:t>
            </a:r>
            <a:r>
              <a:rPr lang="zh-TW"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Build molecule </a:t>
            </a:r>
            <a:r>
              <a:rPr lang="zh-TW"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page</a:t>
            </a:r>
            <a:endParaRPr lang="zh-TW" altLang="zh-TW" sz="2400" kern="100" dirty="0">
              <a:solidFill>
                <a:srgbClr val="FF0000"/>
              </a:solidFill>
              <a:latin typeface="Calibri" panose="020F0502020204030204" pitchFamily="34" charset="0"/>
              <a:ea typeface="新細明體" panose="02020500000000000000" pitchFamily="18" charset="-120"/>
              <a:cs typeface="Times New Roman" panose="02020603050405020304" pitchFamily="18" charset="0"/>
            </a:endParaRPr>
          </a:p>
        </p:txBody>
      </p:sp>
      <p:grpSp>
        <p:nvGrpSpPr>
          <p:cNvPr id="9" name="群組 8">
            <a:extLst>
              <a:ext uri="{FF2B5EF4-FFF2-40B4-BE49-F238E27FC236}">
                <a16:creationId xmlns:a16="http://schemas.microsoft.com/office/drawing/2014/main" id="{B2C9594A-6CEC-4618-952A-D2E688E5D1A7}"/>
              </a:ext>
            </a:extLst>
          </p:cNvPr>
          <p:cNvGrpSpPr/>
          <p:nvPr/>
        </p:nvGrpSpPr>
        <p:grpSpPr>
          <a:xfrm>
            <a:off x="360369" y="1417070"/>
            <a:ext cx="10137649" cy="4530200"/>
            <a:chOff x="984503" y="1708941"/>
            <a:chExt cx="10137649" cy="4530200"/>
          </a:xfrm>
        </p:grpSpPr>
        <p:pic>
          <p:nvPicPr>
            <p:cNvPr id="8" name="圖片 7">
              <a:extLst>
                <a:ext uri="{FF2B5EF4-FFF2-40B4-BE49-F238E27FC236}">
                  <a16:creationId xmlns:a16="http://schemas.microsoft.com/office/drawing/2014/main" id="{43FEE587-A0D3-4C67-95C2-D41ED8EC049F}"/>
                </a:ext>
              </a:extLst>
            </p:cNvPr>
            <p:cNvPicPr>
              <a:picLocks noChangeAspect="1"/>
            </p:cNvPicPr>
            <p:nvPr/>
          </p:nvPicPr>
          <p:blipFill rotWithShape="1">
            <a:blip r:embed="rId2"/>
            <a:srcRect l="-22" t="27012" r="67300" b="27153"/>
            <a:stretch/>
          </p:blipFill>
          <p:spPr>
            <a:xfrm>
              <a:off x="984503" y="1708941"/>
              <a:ext cx="10137649" cy="4530200"/>
            </a:xfrm>
            <a:prstGeom prst="rect">
              <a:avLst/>
            </a:prstGeom>
          </p:spPr>
        </p:pic>
        <p:sp>
          <p:nvSpPr>
            <p:cNvPr id="5" name="矩形 4">
              <a:extLst>
                <a:ext uri="{FF2B5EF4-FFF2-40B4-BE49-F238E27FC236}">
                  <a16:creationId xmlns:a16="http://schemas.microsoft.com/office/drawing/2014/main" id="{0FBA9AA2-3C44-416F-964E-081AB3DD9960}"/>
                </a:ext>
              </a:extLst>
            </p:cNvPr>
            <p:cNvSpPr/>
            <p:nvPr/>
          </p:nvSpPr>
          <p:spPr>
            <a:xfrm>
              <a:off x="2856680" y="2489961"/>
              <a:ext cx="1124185" cy="2359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C5620F8F-D5B3-49E1-B67A-F72192A9E377}"/>
                </a:ext>
              </a:extLst>
            </p:cNvPr>
            <p:cNvSpPr/>
            <p:nvPr/>
          </p:nvSpPr>
          <p:spPr>
            <a:xfrm>
              <a:off x="2856680" y="2773446"/>
              <a:ext cx="1124185" cy="202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流程圖: 接點 5">
              <a:extLst>
                <a:ext uri="{FF2B5EF4-FFF2-40B4-BE49-F238E27FC236}">
                  <a16:creationId xmlns:a16="http://schemas.microsoft.com/office/drawing/2014/main" id="{B859F79F-A033-44EA-A092-F0B3CD817A37}"/>
                </a:ext>
              </a:extLst>
            </p:cNvPr>
            <p:cNvSpPr/>
            <p:nvPr/>
          </p:nvSpPr>
          <p:spPr>
            <a:xfrm>
              <a:off x="2510919" y="2456631"/>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1</a:t>
              </a:r>
              <a:endParaRPr lang="zh-TW" altLang="en-US" dirty="0"/>
            </a:p>
          </p:txBody>
        </p:sp>
        <p:sp>
          <p:nvSpPr>
            <p:cNvPr id="11" name="流程圖: 接點 10">
              <a:extLst>
                <a:ext uri="{FF2B5EF4-FFF2-40B4-BE49-F238E27FC236}">
                  <a16:creationId xmlns:a16="http://schemas.microsoft.com/office/drawing/2014/main" id="{E8B9D2F7-6C08-4E3B-96B7-1CF42999D738}"/>
                </a:ext>
              </a:extLst>
            </p:cNvPr>
            <p:cNvSpPr/>
            <p:nvPr/>
          </p:nvSpPr>
          <p:spPr>
            <a:xfrm>
              <a:off x="2510920" y="2752098"/>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grpSp>
    </p:spTree>
    <p:extLst>
      <p:ext uri="{BB962C8B-B14F-4D97-AF65-F5344CB8AC3E}">
        <p14:creationId xmlns:p14="http://schemas.microsoft.com/office/powerpoint/2010/main" val="1830555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8908EE4C-7773-06E9-B11C-C96CFD53418F}"/>
              </a:ext>
            </a:extLst>
          </p:cNvPr>
          <p:cNvSpPr>
            <a:spLocks noGrp="1"/>
          </p:cNvSpPr>
          <p:nvPr>
            <p:ph type="sldNum" sz="quarter" idx="12"/>
          </p:nvPr>
        </p:nvSpPr>
        <p:spPr>
          <a:xfrm>
            <a:off x="9223248" y="6356350"/>
            <a:ext cx="2743200" cy="365125"/>
          </a:xfrm>
        </p:spPr>
        <p:txBody>
          <a:bodyPr/>
          <a:lstStyle/>
          <a:p>
            <a:fld id="{1E5151F4-421D-485F-A88D-49E2B5F97D4D}" type="slidenum">
              <a:rPr lang="zh-TW" altLang="en-US" smtClean="0"/>
              <a:t>8</a:t>
            </a:fld>
            <a:endParaRPr lang="zh-TW" altLang="en-US" dirty="0"/>
          </a:p>
        </p:txBody>
      </p:sp>
      <p:sp>
        <p:nvSpPr>
          <p:cNvPr id="4" name="標題 1">
            <a:extLst>
              <a:ext uri="{FF2B5EF4-FFF2-40B4-BE49-F238E27FC236}">
                <a16:creationId xmlns:a16="http://schemas.microsoft.com/office/drawing/2014/main" id="{6B7F579C-2470-C506-35F7-AE22174464C1}"/>
              </a:ext>
            </a:extLst>
          </p:cNvPr>
          <p:cNvSpPr txBox="1">
            <a:spLocks/>
          </p:cNvSpPr>
          <p:nvPr/>
        </p:nvSpPr>
        <p:spPr>
          <a:xfrm>
            <a:off x="160138" y="141424"/>
            <a:ext cx="2960076"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highlight>
                  <a:srgbClr val="FFFFFF"/>
                </a:highlight>
                <a:latin typeface="Times New Roman" panose="02020603050405020304" pitchFamily="18" charset="0"/>
                <a:ea typeface="標楷體" panose="03000509000000000000" pitchFamily="65" charset="-120"/>
                <a:cs typeface="Times New Roman" panose="02020603050405020304" pitchFamily="18" charset="0"/>
              </a:rPr>
              <a:t>Build Molecule</a:t>
            </a:r>
            <a:endParaRPr lang="zh-TW" altLang="en-US" sz="3200" b="1" dirty="0">
              <a:highlight>
                <a:srgbClr val="FFFFFF"/>
              </a:highlight>
              <a:latin typeface="標楷體" panose="03000509000000000000" pitchFamily="65" charset="-120"/>
              <a:ea typeface="標楷體" panose="03000509000000000000" pitchFamily="65" charset="-120"/>
              <a:cs typeface="Times New Roman" panose="02020603050405020304" pitchFamily="18" charset="0"/>
            </a:endParaRPr>
          </a:p>
        </p:txBody>
      </p:sp>
      <p:sp>
        <p:nvSpPr>
          <p:cNvPr id="6" name="文字方塊 5">
            <a:extLst>
              <a:ext uri="{FF2B5EF4-FFF2-40B4-BE49-F238E27FC236}">
                <a16:creationId xmlns:a16="http://schemas.microsoft.com/office/drawing/2014/main" id="{A100A5A1-1322-96FB-5AB6-9CA08E6A8EA1}"/>
              </a:ext>
            </a:extLst>
          </p:cNvPr>
          <p:cNvSpPr txBox="1"/>
          <p:nvPr/>
        </p:nvSpPr>
        <p:spPr>
          <a:xfrm>
            <a:off x="6481153" y="1192705"/>
            <a:ext cx="5204503" cy="4893647"/>
          </a:xfrm>
          <a:prstGeom prst="rect">
            <a:avLst/>
          </a:prstGeom>
          <a:noFill/>
        </p:spPr>
        <p:txBody>
          <a:bodyPr wrap="square">
            <a:spAutoFit/>
          </a:bodyPr>
          <a:lstStyle/>
          <a:p>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Molecular</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Editor</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Window</a:t>
            </a:r>
          </a:p>
          <a:p>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Function</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Menu</a:t>
            </a:r>
          </a:p>
          <a:p>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Tool</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Bar</a:t>
            </a:r>
          </a:p>
          <a:p>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Progress</a:t>
            </a:r>
          </a:p>
          <a:p>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Current</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Mode</a:t>
            </a:r>
          </a:p>
          <a:p>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Previous</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Step</a:t>
            </a:r>
          </a:p>
          <a:p>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Next</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Step</a:t>
            </a:r>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7" name="圖片 6">
            <a:extLst>
              <a:ext uri="{FF2B5EF4-FFF2-40B4-BE49-F238E27FC236}">
                <a16:creationId xmlns:a16="http://schemas.microsoft.com/office/drawing/2014/main" id="{2054D4B3-B518-4AE2-B1AE-E6ECAB439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50" y="1405824"/>
            <a:ext cx="5948614" cy="3831851"/>
          </a:xfrm>
          <a:prstGeom prst="rect">
            <a:avLst/>
          </a:prstGeom>
        </p:spPr>
      </p:pic>
      <p:sp>
        <p:nvSpPr>
          <p:cNvPr id="8" name="流程圖: 接點 7">
            <a:extLst>
              <a:ext uri="{FF2B5EF4-FFF2-40B4-BE49-F238E27FC236}">
                <a16:creationId xmlns:a16="http://schemas.microsoft.com/office/drawing/2014/main" id="{5DBD2524-CE15-499D-B674-967EEAFCB48B}"/>
              </a:ext>
            </a:extLst>
          </p:cNvPr>
          <p:cNvSpPr/>
          <p:nvPr/>
        </p:nvSpPr>
        <p:spPr>
          <a:xfrm>
            <a:off x="3645742" y="3203762"/>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1</a:t>
            </a:r>
            <a:endParaRPr lang="zh-TW" altLang="en-US" dirty="0">
              <a:latin typeface="Times New Roman" panose="02020603050405020304" pitchFamily="18" charset="0"/>
              <a:cs typeface="Times New Roman" panose="02020603050405020304" pitchFamily="18" charset="0"/>
            </a:endParaRPr>
          </a:p>
        </p:txBody>
      </p:sp>
      <p:sp>
        <p:nvSpPr>
          <p:cNvPr id="9" name="流程圖: 接點 8">
            <a:extLst>
              <a:ext uri="{FF2B5EF4-FFF2-40B4-BE49-F238E27FC236}">
                <a16:creationId xmlns:a16="http://schemas.microsoft.com/office/drawing/2014/main" id="{CCCE74EA-6C75-4542-A934-DCB88228D12B}"/>
              </a:ext>
            </a:extLst>
          </p:cNvPr>
          <p:cNvSpPr/>
          <p:nvPr/>
        </p:nvSpPr>
        <p:spPr>
          <a:xfrm>
            <a:off x="1105313" y="1682893"/>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2</a:t>
            </a:r>
            <a:endParaRPr lang="zh-TW" altLang="en-US" dirty="0">
              <a:latin typeface="Times New Roman" panose="02020603050405020304" pitchFamily="18" charset="0"/>
              <a:cs typeface="Times New Roman" panose="02020603050405020304" pitchFamily="18" charset="0"/>
            </a:endParaRPr>
          </a:p>
        </p:txBody>
      </p:sp>
      <p:sp>
        <p:nvSpPr>
          <p:cNvPr id="10" name="流程圖: 接點 9">
            <a:extLst>
              <a:ext uri="{FF2B5EF4-FFF2-40B4-BE49-F238E27FC236}">
                <a16:creationId xmlns:a16="http://schemas.microsoft.com/office/drawing/2014/main" id="{63305D95-2B5E-40A5-985D-87982E4C260F}"/>
              </a:ext>
            </a:extLst>
          </p:cNvPr>
          <p:cNvSpPr/>
          <p:nvPr/>
        </p:nvSpPr>
        <p:spPr>
          <a:xfrm>
            <a:off x="1175420" y="3321749"/>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3</a:t>
            </a:r>
            <a:endParaRPr lang="zh-TW" altLang="en-US" dirty="0">
              <a:latin typeface="Times New Roman" panose="02020603050405020304" pitchFamily="18" charset="0"/>
              <a:cs typeface="Times New Roman" panose="02020603050405020304" pitchFamily="18" charset="0"/>
            </a:endParaRPr>
          </a:p>
        </p:txBody>
      </p:sp>
      <p:sp>
        <p:nvSpPr>
          <p:cNvPr id="11" name="流程圖: 接點 10">
            <a:extLst>
              <a:ext uri="{FF2B5EF4-FFF2-40B4-BE49-F238E27FC236}">
                <a16:creationId xmlns:a16="http://schemas.microsoft.com/office/drawing/2014/main" id="{3BF8151F-7E42-4F36-8D71-D66D3B7CC865}"/>
              </a:ext>
            </a:extLst>
          </p:cNvPr>
          <p:cNvSpPr/>
          <p:nvPr/>
        </p:nvSpPr>
        <p:spPr>
          <a:xfrm>
            <a:off x="693369" y="2509421"/>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4</a:t>
            </a:r>
            <a:endParaRPr lang="zh-TW" altLang="en-US" dirty="0">
              <a:latin typeface="Times New Roman" panose="02020603050405020304" pitchFamily="18" charset="0"/>
              <a:cs typeface="Times New Roman" panose="02020603050405020304" pitchFamily="18" charset="0"/>
            </a:endParaRPr>
          </a:p>
        </p:txBody>
      </p:sp>
      <p:sp>
        <p:nvSpPr>
          <p:cNvPr id="12" name="流程圖: 接點 11">
            <a:extLst>
              <a:ext uri="{FF2B5EF4-FFF2-40B4-BE49-F238E27FC236}">
                <a16:creationId xmlns:a16="http://schemas.microsoft.com/office/drawing/2014/main" id="{50861A9A-603A-446A-A5A4-33AC2DF8D463}"/>
              </a:ext>
            </a:extLst>
          </p:cNvPr>
          <p:cNvSpPr/>
          <p:nvPr/>
        </p:nvSpPr>
        <p:spPr>
          <a:xfrm>
            <a:off x="934132" y="4765727"/>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5</a:t>
            </a:r>
            <a:endParaRPr lang="zh-TW" altLang="en-US" dirty="0">
              <a:latin typeface="Times New Roman" panose="02020603050405020304" pitchFamily="18" charset="0"/>
              <a:cs typeface="Times New Roman" panose="02020603050405020304" pitchFamily="18" charset="0"/>
            </a:endParaRPr>
          </a:p>
        </p:txBody>
      </p:sp>
      <p:sp>
        <p:nvSpPr>
          <p:cNvPr id="13" name="流程圖: 接點 12">
            <a:extLst>
              <a:ext uri="{FF2B5EF4-FFF2-40B4-BE49-F238E27FC236}">
                <a16:creationId xmlns:a16="http://schemas.microsoft.com/office/drawing/2014/main" id="{D9E481D5-58AB-4318-BA6D-7B818BF65369}"/>
              </a:ext>
            </a:extLst>
          </p:cNvPr>
          <p:cNvSpPr/>
          <p:nvPr/>
        </p:nvSpPr>
        <p:spPr>
          <a:xfrm>
            <a:off x="1367149" y="5001701"/>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6</a:t>
            </a:r>
            <a:endParaRPr lang="zh-TW" altLang="en-US" dirty="0">
              <a:latin typeface="Times New Roman" panose="02020603050405020304" pitchFamily="18" charset="0"/>
              <a:cs typeface="Times New Roman" panose="02020603050405020304" pitchFamily="18" charset="0"/>
            </a:endParaRPr>
          </a:p>
        </p:txBody>
      </p:sp>
      <p:sp>
        <p:nvSpPr>
          <p:cNvPr id="14" name="流程圖: 接點 13">
            <a:extLst>
              <a:ext uri="{FF2B5EF4-FFF2-40B4-BE49-F238E27FC236}">
                <a16:creationId xmlns:a16="http://schemas.microsoft.com/office/drawing/2014/main" id="{316C46B5-F479-4DA5-A77A-0BADDF536DF3}"/>
              </a:ext>
            </a:extLst>
          </p:cNvPr>
          <p:cNvSpPr/>
          <p:nvPr/>
        </p:nvSpPr>
        <p:spPr>
          <a:xfrm>
            <a:off x="5886047" y="4957653"/>
            <a:ext cx="191729" cy="2359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Times New Roman" panose="02020603050405020304" pitchFamily="18" charset="0"/>
                <a:cs typeface="Times New Roman" panose="02020603050405020304" pitchFamily="18" charset="0"/>
              </a:rPr>
              <a:t>7</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3967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3FB8A4-D82B-F311-4ACB-0D9C63E2808D}"/>
              </a:ext>
            </a:extLst>
          </p:cNvPr>
          <p:cNvSpPr>
            <a:spLocks noGrp="1"/>
          </p:cNvSpPr>
          <p:nvPr>
            <p:ph type="sldNum" sz="quarter" idx="12"/>
          </p:nvPr>
        </p:nvSpPr>
        <p:spPr/>
        <p:txBody>
          <a:bodyPr/>
          <a:lstStyle/>
          <a:p>
            <a:fld id="{1E5151F4-421D-485F-A88D-49E2B5F97D4D}" type="slidenum">
              <a:rPr lang="zh-TW" altLang="en-US" smtClean="0"/>
              <a:t>9</a:t>
            </a:fld>
            <a:endParaRPr lang="zh-TW" altLang="en-US"/>
          </a:p>
        </p:txBody>
      </p:sp>
      <p:sp>
        <p:nvSpPr>
          <p:cNvPr id="9" name="標題 1">
            <a:extLst>
              <a:ext uri="{FF2B5EF4-FFF2-40B4-BE49-F238E27FC236}">
                <a16:creationId xmlns:a16="http://schemas.microsoft.com/office/drawing/2014/main" id="{574A2C58-7065-46A6-BB70-B8E58C6922A3}"/>
              </a:ext>
            </a:extLst>
          </p:cNvPr>
          <p:cNvSpPr txBox="1">
            <a:spLocks/>
          </p:cNvSpPr>
          <p:nvPr/>
        </p:nvSpPr>
        <p:spPr>
          <a:xfrm>
            <a:off x="150994" y="168645"/>
            <a:ext cx="4914782" cy="584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Build Molecule</a:t>
            </a:r>
            <a:endParaRPr lang="zh-TW" altLang="en-US" sz="3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D7E73F3C-D943-4B4B-8BB5-C4070EB67B22}"/>
              </a:ext>
            </a:extLst>
          </p:cNvPr>
          <p:cNvSpPr txBox="1"/>
          <p:nvPr/>
        </p:nvSpPr>
        <p:spPr>
          <a:xfrm>
            <a:off x="402881" y="763215"/>
            <a:ext cx="6097464" cy="461665"/>
          </a:xfrm>
          <a:prstGeom prst="rect">
            <a:avLst/>
          </a:prstGeom>
          <a:noFill/>
        </p:spPr>
        <p:txBody>
          <a:bodyPr wrap="square">
            <a:spAutoFit/>
          </a:bodyPr>
          <a:lstStyle/>
          <a:p>
            <a:r>
              <a:rPr lang="af-ZA"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Chloromethane Molecule</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(CH</a:t>
            </a:r>
            <a:r>
              <a:rPr lang="en-US" altLang="zh-TW" sz="24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Cl)</a:t>
            </a:r>
            <a:r>
              <a:rPr lang="zh-TW"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grpSp>
        <p:nvGrpSpPr>
          <p:cNvPr id="3" name="群組 2">
            <a:extLst>
              <a:ext uri="{FF2B5EF4-FFF2-40B4-BE49-F238E27FC236}">
                <a16:creationId xmlns:a16="http://schemas.microsoft.com/office/drawing/2014/main" id="{85CF1F47-7890-4FA0-AB39-2C644E3EC128}"/>
              </a:ext>
            </a:extLst>
          </p:cNvPr>
          <p:cNvGrpSpPr/>
          <p:nvPr/>
        </p:nvGrpSpPr>
        <p:grpSpPr>
          <a:xfrm>
            <a:off x="402881" y="4293377"/>
            <a:ext cx="10208435" cy="1938992"/>
            <a:chOff x="285686" y="4120546"/>
            <a:chExt cx="10208435" cy="1938992"/>
          </a:xfrm>
        </p:grpSpPr>
        <p:sp>
          <p:nvSpPr>
            <p:cNvPr id="22" name="文字方塊 21">
              <a:extLst>
                <a:ext uri="{FF2B5EF4-FFF2-40B4-BE49-F238E27FC236}">
                  <a16:creationId xmlns:a16="http://schemas.microsoft.com/office/drawing/2014/main" id="{CBF051EC-877B-4831-BDEB-83A82B1845FE}"/>
                </a:ext>
              </a:extLst>
            </p:cNvPr>
            <p:cNvSpPr txBox="1"/>
            <p:nvPr/>
          </p:nvSpPr>
          <p:spPr>
            <a:xfrm>
              <a:off x="285686" y="4120546"/>
              <a:ext cx="10208435" cy="1938992"/>
            </a:xfrm>
            <a:prstGeom prst="rect">
              <a:avLst/>
            </a:prstGeom>
            <a:noFill/>
          </p:spPr>
          <p:txBody>
            <a:bodyPr wrap="square">
              <a:spAutoFit/>
            </a:bodyPr>
            <a:lstStyle/>
            <a:p>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effectLst/>
                  <a:latin typeface="+mj-lt"/>
                  <a:ea typeface="標楷體" panose="03000509000000000000" pitchFamily="65" charset="-120"/>
                  <a:cs typeface="Times New Roman" panose="02020603050405020304" pitchFamily="18" charset="0"/>
                </a:rPr>
                <a:t>	</a:t>
              </a:r>
              <a:r>
                <a:rPr lang="en-US" altLang="zh-TW" sz="2400" dirty="0">
                  <a:effectLst/>
                  <a:latin typeface="+mj-lt"/>
                </a:rPr>
                <a:t>Click in the window to insert the C atom</a:t>
              </a:r>
            </a:p>
            <a:p>
              <a:endParaRPr lang="zh-TW" altLang="zh-TW" sz="2400" kern="100" dirty="0">
                <a:effectLst/>
                <a:latin typeface="+mj-lt"/>
                <a:ea typeface="新細明體" panose="02020500000000000000" pitchFamily="18" charset="-120"/>
                <a:cs typeface="Times New Roman" panose="02020603050405020304" pitchFamily="18" charset="0"/>
              </a:endParaRPr>
            </a:p>
            <a:p>
              <a:r>
                <a:rPr lang="en-US" altLang="zh-TW" sz="2400" dirty="0">
                  <a:effectLst/>
                  <a:latin typeface="+mj-lt"/>
                </a:rPr>
                <a:t>2.	Click Build → Other to select Cl and pull it out from C to generate C-Cl</a:t>
              </a:r>
            </a:p>
            <a:p>
              <a:endParaRPr lang="zh-TW" altLang="zh-TW" sz="2400" kern="100" dirty="0">
                <a:effectLst/>
                <a:latin typeface="+mj-lt"/>
                <a:ea typeface="新細明體" panose="02020500000000000000" pitchFamily="18" charset="-120"/>
                <a:cs typeface="Times New Roman" panose="02020603050405020304" pitchFamily="18" charset="0"/>
              </a:endParaRPr>
            </a:p>
            <a:p>
              <a:pPr marL="457200" indent="-457200">
                <a:buFont typeface="+mj-lt"/>
                <a:buAutoNum type="arabicPeriod" startAt="3"/>
              </a:pPr>
              <a:r>
                <a:rPr lang="af-ZA" altLang="zh-TW" sz="2400" dirty="0" smtClean="0">
                  <a:effectLst/>
                  <a:latin typeface="+mj-lt"/>
                </a:rPr>
                <a:t>Choose</a:t>
              </a:r>
              <a:r>
                <a:rPr lang="zh-TW" altLang="zh-TW" sz="2400" kern="100" dirty="0" smtClean="0">
                  <a:effectLst/>
                  <a:latin typeface="+mj-lt"/>
                  <a:ea typeface="標楷體" panose="03000509000000000000" pitchFamily="65" charset="-120"/>
                  <a:cs typeface="Times New Roman" panose="02020603050405020304" pitchFamily="18" charset="0"/>
                </a:rPr>
                <a:t> </a:t>
              </a:r>
              <a:r>
                <a:rPr lang="en-US" altLang="zh-TW" sz="2400" kern="100" dirty="0" smtClean="0">
                  <a:effectLst/>
                  <a:latin typeface="+mj-lt"/>
                  <a:ea typeface="標楷體" panose="03000509000000000000" pitchFamily="65" charset="-120"/>
                  <a:cs typeface="Times New Roman" panose="02020603050405020304" pitchFamily="18" charset="0"/>
                </a:rPr>
                <a:t>Cleanup</a:t>
              </a:r>
              <a:r>
                <a:rPr lang="zh-TW" altLang="en-US" sz="2400" kern="100" dirty="0" smtClean="0">
                  <a:effectLst/>
                  <a:latin typeface="+mj-lt"/>
                  <a:ea typeface="標楷體" panose="03000509000000000000" pitchFamily="65" charset="-120"/>
                  <a:cs typeface="Times New Roman" panose="02020603050405020304" pitchFamily="18" charset="0"/>
                </a:rPr>
                <a:t>             </a:t>
              </a:r>
              <a:r>
                <a:rPr lang="en-US" altLang="zh-TW" sz="2400" kern="100" dirty="0" smtClean="0">
                  <a:effectLst/>
                  <a:latin typeface="+mj-lt"/>
                  <a:ea typeface="標楷體" panose="03000509000000000000" pitchFamily="65" charset="-120"/>
                  <a:cs typeface="Times New Roman" panose="02020603050405020304" pitchFamily="18" charset="0"/>
                </a:rPr>
                <a:t>or</a:t>
              </a:r>
              <a:endParaRPr lang="en-US" altLang="zh-TW" sz="2400" kern="100" dirty="0">
                <a:effectLst/>
                <a:latin typeface="+mj-lt"/>
                <a:ea typeface="標楷體" panose="03000509000000000000" pitchFamily="65" charset="-120"/>
                <a:cs typeface="Times New Roman" panose="02020603050405020304" pitchFamily="18" charset="0"/>
              </a:endParaRPr>
            </a:p>
          </p:txBody>
        </p:sp>
        <p:pic>
          <p:nvPicPr>
            <p:cNvPr id="23" name="圖片 22">
              <a:extLst>
                <a:ext uri="{FF2B5EF4-FFF2-40B4-BE49-F238E27FC236}">
                  <a16:creationId xmlns:a16="http://schemas.microsoft.com/office/drawing/2014/main" id="{1817E1F3-E20D-4E66-97E1-47866750F1F0}"/>
                </a:ext>
              </a:extLst>
            </p:cNvPr>
            <p:cNvPicPr>
              <a:picLocks noChangeAspect="1"/>
            </p:cNvPicPr>
            <p:nvPr/>
          </p:nvPicPr>
          <p:blipFill>
            <a:blip r:embed="rId2"/>
            <a:stretch>
              <a:fillRect/>
            </a:stretch>
          </p:blipFill>
          <p:spPr>
            <a:xfrm>
              <a:off x="3104409" y="5614666"/>
              <a:ext cx="460018" cy="436427"/>
            </a:xfrm>
            <a:prstGeom prst="rect">
              <a:avLst/>
            </a:prstGeom>
          </p:spPr>
        </p:pic>
      </p:grpSp>
      <p:pic>
        <p:nvPicPr>
          <p:cNvPr id="27" name="圖片 26">
            <a:extLst>
              <a:ext uri="{FF2B5EF4-FFF2-40B4-BE49-F238E27FC236}">
                <a16:creationId xmlns:a16="http://schemas.microsoft.com/office/drawing/2014/main" id="{D5C80D48-F600-4EFE-8A65-DD9E7381A3D5}"/>
              </a:ext>
            </a:extLst>
          </p:cNvPr>
          <p:cNvPicPr>
            <a:picLocks noChangeAspect="1"/>
          </p:cNvPicPr>
          <p:nvPr/>
        </p:nvPicPr>
        <p:blipFill>
          <a:blip r:embed="rId3">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4940465" y="1152812"/>
            <a:ext cx="2311069" cy="3067026"/>
          </a:xfrm>
          <a:prstGeom prst="rect">
            <a:avLst/>
          </a:prstGeom>
        </p:spPr>
      </p:pic>
      <p:pic>
        <p:nvPicPr>
          <p:cNvPr id="10" name="圖片 9">
            <a:extLst>
              <a:ext uri="{FF2B5EF4-FFF2-40B4-BE49-F238E27FC236}">
                <a16:creationId xmlns:a16="http://schemas.microsoft.com/office/drawing/2014/main" id="{2378F165-6685-48A0-936E-3BBB253A1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7677" y="5796274"/>
            <a:ext cx="422788" cy="436427"/>
          </a:xfrm>
          <a:prstGeom prst="rect">
            <a:avLst/>
          </a:prstGeom>
        </p:spPr>
      </p:pic>
    </p:spTree>
    <p:extLst>
      <p:ext uri="{BB962C8B-B14F-4D97-AF65-F5344CB8AC3E}">
        <p14:creationId xmlns:p14="http://schemas.microsoft.com/office/powerpoint/2010/main" val="2245352823"/>
      </p:ext>
    </p:extLst>
  </p:cSld>
  <p:clrMapOvr>
    <a:masterClrMapping/>
  </p:clrMapOvr>
</p:sld>
</file>

<file path=ppt/theme/theme1.xml><?xml version="1.0" encoding="utf-8"?>
<a:theme xmlns:a="http://schemas.openxmlformats.org/drawingml/2006/main" name="多面向">
  <a:themeElements>
    <a:clrScheme name="暖調藍色">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自訂 5">
      <a:majorFont>
        <a:latin typeface="Times New Roman"/>
        <a:ea typeface="微軟正黑體"/>
        <a:cs typeface=""/>
      </a:majorFont>
      <a:minorFont>
        <a:latin typeface="Times New Roman"/>
        <a:ea typeface="微軟正黑體"/>
        <a:cs typeface=""/>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12951</TotalTime>
  <Words>1534</Words>
  <Application>Microsoft Office PowerPoint</Application>
  <PresentationFormat>寬螢幕</PresentationFormat>
  <Paragraphs>353</Paragraphs>
  <Slides>57</Slides>
  <Notes>6</Notes>
  <HiddenSlides>0</HiddenSlides>
  <MMClips>1</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57</vt:i4>
      </vt:variant>
    </vt:vector>
  </HeadingPairs>
  <TitlesOfParts>
    <vt:vector size="70" baseType="lpstr">
      <vt:lpstr>Elsie</vt:lpstr>
      <vt:lpstr>Roboto Black</vt:lpstr>
      <vt:lpstr>微軟正黑體</vt:lpstr>
      <vt:lpstr>新細明體</vt:lpstr>
      <vt:lpstr>標楷體</vt:lpstr>
      <vt:lpstr>Arial</vt:lpstr>
      <vt:lpstr>Calibri</vt:lpstr>
      <vt:lpstr>Symbol</vt:lpstr>
      <vt:lpstr>Times New Roman</vt:lpstr>
      <vt:lpstr>Wingdings</vt:lpstr>
      <vt:lpstr>Wingdings 2</vt:lpstr>
      <vt:lpstr>Wingdings 3</vt:lpstr>
      <vt:lpstr>多面向</vt:lpstr>
      <vt:lpstr>Molecular Modeling using WebMO</vt:lpstr>
      <vt:lpstr>PowerPoint 簡報</vt:lpstr>
      <vt:lpstr>Molecular Modeling</vt:lpstr>
      <vt:lpstr>PowerPoint 簡報</vt:lpstr>
      <vt:lpstr>Molecular Mechanics Force Field (MMFF, Functional Form + Parameter Sets)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Quantum chemical calculations</vt:lpstr>
      <vt:lpstr>PowerPoint 簡報</vt:lpstr>
      <vt:lpstr>PowerPoint 簡報</vt:lpstr>
      <vt:lpstr>Single-point calculation of energy(SP)</vt:lpstr>
      <vt:lpstr>PowerPoint 簡報</vt:lpstr>
      <vt:lpstr>Structural Optimization Calculations (OPT)</vt:lpstr>
      <vt:lpstr>PowerPoint 簡報</vt:lpstr>
      <vt:lpstr>PowerPoint 簡報</vt:lpstr>
      <vt:lpstr>IR Spectrum Simulation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Thank You for Your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以 WebMO 進行分子模擬</dc:title>
  <dc:creator>LAB409</dc:creator>
  <cp:lastModifiedBy>hu</cp:lastModifiedBy>
  <cp:revision>199</cp:revision>
  <dcterms:created xsi:type="dcterms:W3CDTF">2024-08-09T03:49:41Z</dcterms:created>
  <dcterms:modified xsi:type="dcterms:W3CDTF">2025-04-15T02:08:15Z</dcterms:modified>
</cp:coreProperties>
</file>